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74" r:id="rId13"/>
    <p:sldId id="268" r:id="rId14"/>
    <p:sldId id="269" r:id="rId15"/>
    <p:sldId id="273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F36D-B91C-7B4E-AD13-6032F34DE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6735C-55C3-C24C-9194-8A9885672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46C27-7FF0-064C-ACDE-84FDC753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B768-C24E-F34A-85BA-DF8914DC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B88FF-0C9D-5A4E-98FC-2513EA38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BFF1-0063-2844-8E07-607CB621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4E8E8-0FA1-6846-8E4E-DB505F28D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A080-419D-8047-AD71-0C5DD794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E9F1-8673-834E-B6B4-E4744C5A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051C-DE68-EA4B-B66D-9781747D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5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F11CE-BB7C-0D48-AE19-2C82776B2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9D496-3934-2F43-BC26-88129176E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8CBCA-83BD-5F4A-B2F8-8B810EAA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A186-4CB5-A04D-8FA8-38C8496B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2DFC6-DAB5-3F4B-8E42-7FA9DE13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5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E287-D251-904F-B000-BE801F2B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364D-3BCF-9741-9C06-8A8E9D6E0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C47D-EB02-7D48-BE35-C7F0E254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7BB61-C3D6-4A4D-8102-400EDB8C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51E76-462E-9D42-A73B-477F67DA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4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F0DD-FDFD-A54A-808D-53C43A5F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DE1B6-7F59-224F-8F80-D6A20CF3C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A711F-6979-C745-BA23-42EF0985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18942-833D-D04D-8068-99B0AC11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787FA-629D-3D41-85C2-BD9DE91D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0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AF2B-2707-764C-A8F8-7907902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5633-30EA-5F48-A062-AEC2811C9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E721F-6585-504C-B5FC-5A97C1AFA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D5C3F-EA5B-8846-8680-E26037C1F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3C7C2-3C8D-224F-B549-F3A41B5A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D7C77-8E78-6543-98F4-FF9C0D58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3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23BA-6F4C-764C-B338-FF56BD5D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82C98-032F-2E47-A423-1CF0F704B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38C41-1A7F-BD4C-82D4-19D19679E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978CF-5161-A24C-ABAA-F9BB337F3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A6CED3-75AD-F849-9CF3-6667B8AFC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D04E0-B526-5441-AC1A-BF1EF505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03FC19-9B45-6841-9B74-AF097096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75D4CB-455E-B642-B041-8A45DD9C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DE4B-CAF3-544A-8D82-E0418E4F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B62DC-998A-524B-AB02-6FFC48099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5F46B9-7007-5647-9275-EC79F54B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3493F-5BA6-3741-9434-2A1D428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8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47078-E8C5-1540-9B9F-2708CB4F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2BCFE-61BA-FF42-9FD9-21EB7F15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95F5E-306E-C349-A0FE-EF8E2191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32EA-CD79-4940-931A-E7279760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0C74E-97D9-8D4F-9BB3-394B68F76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2CA26-45E7-CA49-BE94-2F90F1EA1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FA08C-08FA-B442-8D61-20A12952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0FAC8-8ED0-CD43-BB8D-167F7EA9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B6B70-ABC4-D744-A2FD-BA3D956A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5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93AC-92D5-5946-9793-269A1D04C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FE8E2-E952-A84D-A1FA-675DD0FE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BA324-0C41-DF4C-AC99-CB5080C1E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A25B4-3B89-0E4C-A50C-ACAE376A7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E5E11-2939-4C41-A8C9-873A4C73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A7001-B820-244D-85D6-656FC055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131662-F31C-CC40-A3DF-B1253089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E3C14-65F1-6A45-A57F-AC42066D2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F02CB-42DE-764E-BAF1-B00741F3E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2E5A-4211-F84C-9009-F8C88738265B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60369-23D9-444C-8282-FC9BB9DD0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D9282-3E12-9341-AAF4-C16B8146E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C7668-6658-9B42-B294-F95AEF469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ac-cdn.atlassian.com/dam/jcr:83323200-3c57-4c29-9b7e-e67e98745427/Branch-1.png?cdnVersion=jt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597/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rink520/TuftsGitHubSampleToUpdat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656/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296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35CC-6299-2446-8928-C63500DD6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Version control for researchers with Git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F5F93-FFA2-E54C-BC6A-81713995D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Karin Knudson</a:t>
            </a:r>
          </a:p>
          <a:p>
            <a:r>
              <a:rPr lang="en-US" dirty="0" err="1"/>
              <a:t>karin.knudson@tufts.edu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4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C622-86B0-6247-860D-6944C62C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BA18B-993B-BA40-95FD-48B7B1067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and a collaborator are simultaneously changing different parts of the code and merging, no problem!</a:t>
            </a:r>
          </a:p>
          <a:p>
            <a:r>
              <a:rPr lang="en-US" dirty="0"/>
              <a:t>If you change a line of code, and in the meantime some one has made a different change to </a:t>
            </a:r>
            <a:r>
              <a:rPr lang="en-US" b="1" dirty="0"/>
              <a:t>the same line </a:t>
            </a:r>
            <a:r>
              <a:rPr lang="en-US" dirty="0"/>
              <a:t>and pushed those changes, you can have a merge conflict.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9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D9147-E56A-0D4D-A151-EDDAFDED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Git branches and </a:t>
            </a:r>
            <a:br>
              <a:rPr lang="en-US" dirty="0"/>
            </a:br>
            <a:r>
              <a:rPr lang="en-US" dirty="0"/>
              <a:t>GitHub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BC6E9-5124-D74E-BE3D-761414D0F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dirty="0"/>
              <a:t>Instead of making all changes to master branch, create different branches for different features you develop. </a:t>
            </a:r>
          </a:p>
          <a:p>
            <a:r>
              <a:rPr lang="en-US" dirty="0"/>
              <a:t>Make branches locally, and then create and connect them to corresponding remote branches.</a:t>
            </a:r>
          </a:p>
          <a:p>
            <a:r>
              <a:rPr lang="en-US" dirty="0"/>
              <a:t>Once your feature-specific branch is where you want it to be, </a:t>
            </a:r>
            <a:r>
              <a:rPr lang="en-US" i="1" dirty="0"/>
              <a:t>then</a:t>
            </a:r>
            <a:r>
              <a:rPr lang="en-US" dirty="0"/>
              <a:t> merge the changes on this branch back into the master branch of the remote repository.</a:t>
            </a:r>
          </a:p>
          <a:p>
            <a:r>
              <a:rPr lang="en-US" dirty="0"/>
              <a:t>Use GitHub’s </a:t>
            </a:r>
            <a:r>
              <a:rPr lang="en-US" b="1" dirty="0"/>
              <a:t>pull requests </a:t>
            </a:r>
            <a:r>
              <a:rPr lang="en-US" dirty="0"/>
              <a:t>to get collaborator’s consent and input before merging the code on feature branch into the master branch of the remote repository.</a:t>
            </a:r>
          </a:p>
          <a:p>
            <a:r>
              <a:rPr lang="en-US" dirty="0"/>
              <a:t>Move between branches with the </a:t>
            </a:r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checkout</a:t>
            </a:r>
            <a:r>
              <a:rPr lang="en-US" dirty="0"/>
              <a:t> command </a:t>
            </a:r>
          </a:p>
          <a:p>
            <a:pPr marL="0" indent="0">
              <a:buNone/>
            </a:pPr>
            <a:r>
              <a:rPr lang="en-US" dirty="0"/>
              <a:t>  (caution: </a:t>
            </a:r>
            <a:r>
              <a:rPr lang="en-US" dirty="0">
                <a:latin typeface="Courier" pitchFamily="2" charset="0"/>
              </a:rPr>
              <a:t>git checkout &lt;filename&gt; </a:t>
            </a:r>
            <a:r>
              <a:rPr lang="en-US" dirty="0"/>
              <a:t>is dangerous).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FA316-8AD4-4543-B1F0-F4A1BF018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605150"/>
            <a:ext cx="5080000" cy="290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FE5B0B-A985-6740-B6C6-9A080DA30D30}"/>
              </a:ext>
            </a:extLst>
          </p:cNvPr>
          <p:cNvSpPr txBox="1"/>
          <p:nvPr/>
        </p:nvSpPr>
        <p:spPr>
          <a:xfrm>
            <a:off x="3588026" y="6492875"/>
            <a:ext cx="67746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source: </a:t>
            </a:r>
            <a:r>
              <a:rPr lang="en-US" sz="1000" dirty="0">
                <a:hlinkClick r:id="rId3"/>
              </a:rPr>
              <a:t>https://wac-cdn.atlassian.com/dam/jcr:83323200-3c57-4c29-9b7e-e67e98745427/Branch-1.png?cdnVersion=jt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772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036C-A50B-B844-9794-B40CAE9DC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5252"/>
            <a:ext cx="10515600" cy="4353613"/>
          </a:xfrm>
        </p:spPr>
        <p:txBody>
          <a:bodyPr/>
          <a:lstStyle/>
          <a:p>
            <a:r>
              <a:rPr lang="en-US" dirty="0"/>
              <a:t>Move between branches with the </a:t>
            </a:r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checkout</a:t>
            </a:r>
            <a:r>
              <a:rPr lang="en-US" dirty="0"/>
              <a:t> command </a:t>
            </a:r>
          </a:p>
          <a:p>
            <a:pPr marL="0" indent="0">
              <a:buNone/>
            </a:pPr>
            <a:r>
              <a:rPr lang="en-US" dirty="0"/>
              <a:t>  (CAUTION: </a:t>
            </a:r>
            <a:r>
              <a:rPr lang="en-US" dirty="0">
                <a:latin typeface="Courier" pitchFamily="2" charset="0"/>
              </a:rPr>
              <a:t>git checkout &lt;filename&gt; </a:t>
            </a:r>
            <a:r>
              <a:rPr lang="en-US" dirty="0"/>
              <a:t>is dangerous).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C8D6F-5934-1648-9F21-4B0B1E68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521" y="2454965"/>
            <a:ext cx="4544957" cy="25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4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7F63F-580E-634E-829B-14C65E738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189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Follow the instructions in part V to practice the workflow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590CB-90FD-2B4B-A5A1-7026B6D9F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519" y="2172577"/>
            <a:ext cx="2618961" cy="3793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84D529-C6BA-744E-95E2-915C73ADE43D}"/>
              </a:ext>
            </a:extLst>
          </p:cNvPr>
          <p:cNvSpPr/>
          <p:nvPr/>
        </p:nvSpPr>
        <p:spPr>
          <a:xfrm>
            <a:off x="4972826" y="6275768"/>
            <a:ext cx="243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https://xkcd.com/1597/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181804-82A8-2D4E-984C-3CEF4C3C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51" y="1760887"/>
            <a:ext cx="2277081" cy="1152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484209-8720-6643-B2B4-8FB98C9A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forks to build on someone else’s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BBED0-5123-E440-9199-DC371865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21" y="3505379"/>
            <a:ext cx="1150052" cy="1150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4F2BD-609E-224D-8F5C-BDA20EC3F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408" y="2984040"/>
            <a:ext cx="2433719" cy="2433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C3ABE-79D8-D34C-84C3-F9776FF4459F}"/>
              </a:ext>
            </a:extLst>
          </p:cNvPr>
          <p:cNvSpPr txBox="1"/>
          <p:nvPr/>
        </p:nvSpPr>
        <p:spPr>
          <a:xfrm>
            <a:off x="2539604" y="3859567"/>
            <a:ext cx="10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B9544-E29A-9E4C-BB32-00DE65C7FC75}"/>
              </a:ext>
            </a:extLst>
          </p:cNvPr>
          <p:cNvSpPr txBox="1"/>
          <p:nvPr/>
        </p:nvSpPr>
        <p:spPr>
          <a:xfrm>
            <a:off x="6768454" y="5086456"/>
            <a:ext cx="1324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origin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D9B6B-4C0B-3241-B39E-9A30FB2F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35" y="4980344"/>
            <a:ext cx="2277081" cy="1152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90F707-2D17-5E44-B7A3-21F8CABF9508}"/>
              </a:ext>
            </a:extLst>
          </p:cNvPr>
          <p:cNvSpPr txBox="1"/>
          <p:nvPr/>
        </p:nvSpPr>
        <p:spPr>
          <a:xfrm>
            <a:off x="7006595" y="5348342"/>
            <a:ext cx="1324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origin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59CD8F-6399-BE4A-BC35-D3099888BAD8}"/>
              </a:ext>
            </a:extLst>
          </p:cNvPr>
          <p:cNvSpPr txBox="1"/>
          <p:nvPr/>
        </p:nvSpPr>
        <p:spPr>
          <a:xfrm>
            <a:off x="6868107" y="2035284"/>
            <a:ext cx="149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remote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upstream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5C0027-C20F-7D4F-98E9-8B71BFC1BB42}"/>
              </a:ext>
            </a:extLst>
          </p:cNvPr>
          <p:cNvCxnSpPr>
            <a:cxnSpLocks/>
          </p:cNvCxnSpPr>
          <p:nvPr/>
        </p:nvCxnSpPr>
        <p:spPr>
          <a:xfrm>
            <a:off x="8569251" y="2984040"/>
            <a:ext cx="0" cy="23456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CB32BF-C896-364B-8F3A-EF2F97D53AFA}"/>
              </a:ext>
            </a:extLst>
          </p:cNvPr>
          <p:cNvSpPr txBox="1"/>
          <p:nvPr/>
        </p:nvSpPr>
        <p:spPr>
          <a:xfrm>
            <a:off x="8569251" y="3963853"/>
            <a:ext cx="231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 on GitHub to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02D5A0-4328-884A-81A1-7D6CC84CFD3F}"/>
              </a:ext>
            </a:extLst>
          </p:cNvPr>
          <p:cNvSpPr txBox="1"/>
          <p:nvPr/>
        </p:nvSpPr>
        <p:spPr>
          <a:xfrm>
            <a:off x="6998845" y="4533125"/>
            <a:ext cx="131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Your GitHub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F8C7F-2A5F-3B4E-88A8-76F52DC12D27}"/>
              </a:ext>
            </a:extLst>
          </p:cNvPr>
          <p:cNvSpPr txBox="1"/>
          <p:nvPr/>
        </p:nvSpPr>
        <p:spPr>
          <a:xfrm>
            <a:off x="6351525" y="1279255"/>
            <a:ext cx="234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Someone else’s GitHub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054322-7E46-A54A-A9FA-4A9B17828AAD}"/>
              </a:ext>
            </a:extLst>
          </p:cNvPr>
          <p:cNvCxnSpPr>
            <a:cxnSpLocks/>
          </p:cNvCxnSpPr>
          <p:nvPr/>
        </p:nvCxnSpPr>
        <p:spPr>
          <a:xfrm flipH="1" flipV="1">
            <a:off x="4077565" y="5115386"/>
            <a:ext cx="2293176" cy="587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E4FDD74-CB74-4241-ABAF-641195DF9F56}"/>
              </a:ext>
            </a:extLst>
          </p:cNvPr>
          <p:cNvSpPr txBox="1"/>
          <p:nvPr/>
        </p:nvSpPr>
        <p:spPr>
          <a:xfrm>
            <a:off x="1621642" y="5112120"/>
            <a:ext cx="25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and commit changes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54975F-685F-CA41-8143-CBBEBB848FB0}"/>
              </a:ext>
            </a:extLst>
          </p:cNvPr>
          <p:cNvSpPr txBox="1"/>
          <p:nvPr/>
        </p:nvSpPr>
        <p:spPr>
          <a:xfrm>
            <a:off x="4111127" y="5498898"/>
            <a:ext cx="172027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clone to make a </a:t>
            </a:r>
          </a:p>
          <a:p>
            <a:r>
              <a:rPr lang="en-US" dirty="0"/>
              <a:t>local copy of </a:t>
            </a:r>
          </a:p>
          <a:p>
            <a:r>
              <a:rPr lang="en-US" dirty="0"/>
              <a:t>the repository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0FD076-560D-1B4B-92C2-5D2FCB09FCD5}"/>
              </a:ext>
            </a:extLst>
          </p:cNvPr>
          <p:cNvCxnSpPr>
            <a:cxnSpLocks/>
          </p:cNvCxnSpPr>
          <p:nvPr/>
        </p:nvCxnSpPr>
        <p:spPr>
          <a:xfrm>
            <a:off x="3896940" y="4362546"/>
            <a:ext cx="2592042" cy="983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C953E4-C3B3-564A-BFCA-3A3D18E7D160}"/>
              </a:ext>
            </a:extLst>
          </p:cNvPr>
          <p:cNvSpPr txBox="1"/>
          <p:nvPr/>
        </p:nvSpPr>
        <p:spPr>
          <a:xfrm>
            <a:off x="4413098" y="4505898"/>
            <a:ext cx="14571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push changes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2494C9-5734-7E48-BBFC-6D4BC5CB2B72}"/>
              </a:ext>
            </a:extLst>
          </p:cNvPr>
          <p:cNvCxnSpPr>
            <a:cxnSpLocks/>
          </p:cNvCxnSpPr>
          <p:nvPr/>
        </p:nvCxnSpPr>
        <p:spPr>
          <a:xfrm flipH="1">
            <a:off x="3802383" y="3032921"/>
            <a:ext cx="2369817" cy="47245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13626E1-B065-C44E-8156-8C86CB5DE0C1}"/>
              </a:ext>
            </a:extLst>
          </p:cNvPr>
          <p:cNvSpPr txBox="1"/>
          <p:nvPr/>
        </p:nvSpPr>
        <p:spPr>
          <a:xfrm>
            <a:off x="2584203" y="2240335"/>
            <a:ext cx="3128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 and merge changes</a:t>
            </a:r>
          </a:p>
          <a:p>
            <a:r>
              <a:rPr lang="en-US" dirty="0"/>
              <a:t> from </a:t>
            </a:r>
            <a:r>
              <a:rPr lang="en-US" dirty="0">
                <a:latin typeface="Courier" pitchFamily="2" charset="0"/>
              </a:rPr>
              <a:t>upstream</a:t>
            </a:r>
            <a:r>
              <a:rPr lang="en-US" dirty="0"/>
              <a:t> to stay </a:t>
            </a:r>
          </a:p>
          <a:p>
            <a:r>
              <a:rPr lang="en-US" dirty="0"/>
              <a:t>up-to-date with original project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D5A7D2-D289-064A-910E-AFACB2EB6E48}"/>
              </a:ext>
            </a:extLst>
          </p:cNvPr>
          <p:cNvCxnSpPr>
            <a:cxnSpLocks/>
          </p:cNvCxnSpPr>
          <p:nvPr/>
        </p:nvCxnSpPr>
        <p:spPr>
          <a:xfrm flipV="1">
            <a:off x="6768454" y="2958614"/>
            <a:ext cx="0" cy="2289093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59D82D-A5E9-E743-A09D-3ADCB7079042}"/>
              </a:ext>
            </a:extLst>
          </p:cNvPr>
          <p:cNvSpPr txBox="1"/>
          <p:nvPr/>
        </p:nvSpPr>
        <p:spPr>
          <a:xfrm>
            <a:off x="5838744" y="3439216"/>
            <a:ext cx="242745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Use a pull request to </a:t>
            </a:r>
          </a:p>
          <a:p>
            <a:r>
              <a:rPr lang="en-US" dirty="0"/>
              <a:t>ask the other person to </a:t>
            </a:r>
          </a:p>
          <a:p>
            <a:r>
              <a:rPr lang="en-US" dirty="0"/>
              <a:t>include your changes</a:t>
            </a:r>
          </a:p>
        </p:txBody>
      </p:sp>
    </p:spTree>
    <p:extLst>
      <p:ext uri="{BB962C8B-B14F-4D97-AF65-F5344CB8AC3E}">
        <p14:creationId xmlns:p14="http://schemas.microsoft.com/office/powerpoint/2010/main" val="4217376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53C7-389B-1C4D-B29D-54A1817B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“Homework”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8221-994E-C74D-ADCA-5948B4A1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Contribute to </a:t>
            </a:r>
            <a:r>
              <a:rPr lang="en-US" dirty="0">
                <a:hlinkClick r:id="rId2"/>
              </a:rPr>
              <a:t>https://github.com/karink520/TuftsGitHubSampleToUpdate</a:t>
            </a:r>
            <a:r>
              <a:rPr lang="en-US" dirty="0"/>
              <a:t> using the process above as outlined in part VI.</a:t>
            </a:r>
          </a:p>
        </p:txBody>
      </p:sp>
    </p:spTree>
    <p:extLst>
      <p:ext uri="{BB962C8B-B14F-4D97-AF65-F5344CB8AC3E}">
        <p14:creationId xmlns:p14="http://schemas.microsoft.com/office/powerpoint/2010/main" val="239173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1058-C6DE-8944-ADB6-42D696E9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important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31538-61A3-6D44-91CD-F683F64BA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Stashing changes</a:t>
            </a:r>
          </a:p>
          <a:p>
            <a:r>
              <a:rPr lang="en-US" dirty="0"/>
              <a:t>Undoing changes and reverting</a:t>
            </a:r>
          </a:p>
          <a:p>
            <a:r>
              <a:rPr lang="en-US" dirty="0"/>
              <a:t>See what has changed with </a:t>
            </a:r>
            <a:r>
              <a:rPr lang="en-US" dirty="0">
                <a:latin typeface="Courier" pitchFamily="2" charset="0"/>
              </a:rPr>
              <a:t>git diff</a:t>
            </a:r>
          </a:p>
          <a:p>
            <a:r>
              <a:rPr lang="en-US" dirty="0"/>
              <a:t>Ignoring files you don’t want to track</a:t>
            </a:r>
          </a:p>
          <a:p>
            <a:r>
              <a:rPr lang="en-US" dirty="0"/>
              <a:t>Use </a:t>
            </a:r>
            <a:r>
              <a:rPr lang="en-US" dirty="0" err="1"/>
              <a:t>ssh</a:t>
            </a:r>
            <a:r>
              <a:rPr lang="en-US" dirty="0"/>
              <a:t> to connect to GitHub</a:t>
            </a:r>
          </a:p>
          <a:p>
            <a:r>
              <a:rPr lang="en-US" dirty="0"/>
              <a:t>GitHub actions (e.g. to automatically run tests or other checks)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823B00-9274-7649-B90E-F763A70ACEAB}"/>
              </a:ext>
            </a:extLst>
          </p:cNvPr>
          <p:cNvSpPr txBox="1">
            <a:spLocks/>
          </p:cNvSpPr>
          <p:nvPr/>
        </p:nvSpPr>
        <p:spPr>
          <a:xfrm>
            <a:off x="838200" y="485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(see part VII)</a:t>
            </a:r>
          </a:p>
        </p:txBody>
      </p:sp>
    </p:spTree>
    <p:extLst>
      <p:ext uri="{BB962C8B-B14F-4D97-AF65-F5344CB8AC3E}">
        <p14:creationId xmlns:p14="http://schemas.microsoft.com/office/powerpoint/2010/main" val="359278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EFC5-BFC5-6B4D-B89C-87A78797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(part VIII)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68E89-BA85-0A43-B1A3-2BEF830E6AF8}"/>
              </a:ext>
            </a:extLst>
          </p:cNvPr>
          <p:cNvSpPr/>
          <p:nvPr/>
        </p:nvSpPr>
        <p:spPr>
          <a:xfrm>
            <a:off x="960782" y="1428501"/>
            <a:ext cx="8501270" cy="503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•Searches and </a:t>
            </a:r>
            <a:r>
              <a:rPr lang="en-US" dirty="0" err="1"/>
              <a:t>StackOverflow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•</a:t>
            </a:r>
            <a:r>
              <a:rPr lang="en-US" dirty="0" err="1"/>
              <a:t>DangitGit</a:t>
            </a:r>
            <a:r>
              <a:rPr lang="en-US" dirty="0"/>
              <a:t>!? </a:t>
            </a:r>
            <a:r>
              <a:rPr lang="en-US" u="sng" dirty="0"/>
              <a:t>https://</a:t>
            </a:r>
            <a:r>
              <a:rPr lang="en-US" u="sng" dirty="0" err="1"/>
              <a:t>dangitgit.com</a:t>
            </a:r>
            <a:r>
              <a:rPr lang="en-US" u="sng" dirty="0"/>
              <a:t>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•GitHub Guides </a:t>
            </a:r>
            <a:r>
              <a:rPr lang="en-US" u="sng" dirty="0"/>
              <a:t>https://</a:t>
            </a:r>
            <a:r>
              <a:rPr lang="en-US" u="sng" dirty="0" err="1"/>
              <a:t>guides.github.com</a:t>
            </a:r>
            <a:r>
              <a:rPr lang="en-US" u="sng" dirty="0"/>
              <a:t>/introduction/git-handbook/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•Browser game for learning about Git branching </a:t>
            </a:r>
            <a:r>
              <a:rPr lang="en-US" u="sng" dirty="0"/>
              <a:t>https://</a:t>
            </a:r>
            <a:r>
              <a:rPr lang="en-US" u="sng" dirty="0" err="1"/>
              <a:t>learngitbranching.js.org</a:t>
            </a:r>
            <a:r>
              <a:rPr lang="en-US" u="sng" dirty="0"/>
              <a:t>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•“A minimal tutorial”: </a:t>
            </a:r>
            <a:r>
              <a:rPr lang="en-US" u="sng" dirty="0"/>
              <a:t>https://</a:t>
            </a:r>
            <a:r>
              <a:rPr lang="en-US" u="sng" dirty="0" err="1"/>
              <a:t>kbroman.org</a:t>
            </a:r>
            <a:r>
              <a:rPr lang="en-US" u="sng" dirty="0"/>
              <a:t>/</a:t>
            </a:r>
            <a:r>
              <a:rPr lang="en-US" u="sng" dirty="0" err="1"/>
              <a:t>github_tutorial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• Atlassian tutorials </a:t>
            </a:r>
            <a:r>
              <a:rPr lang="en-US" u="sng" dirty="0"/>
              <a:t>https://</a:t>
            </a:r>
            <a:r>
              <a:rPr lang="en-US" u="sng" dirty="0" err="1"/>
              <a:t>www.atlassian.com</a:t>
            </a:r>
            <a:r>
              <a:rPr lang="en-US" u="sng" dirty="0"/>
              <a:t>/git/tutorials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and Git “cheat-sheet” </a:t>
            </a:r>
            <a:r>
              <a:rPr lang="en-US" u="sng" dirty="0"/>
              <a:t>https://</a:t>
            </a:r>
            <a:r>
              <a:rPr lang="en-US" u="sng" dirty="0" err="1"/>
              <a:t>www.atlassian.com</a:t>
            </a:r>
            <a:r>
              <a:rPr lang="en-US" u="sng" dirty="0"/>
              <a:t>/git/tutorials/</a:t>
            </a:r>
            <a:r>
              <a:rPr lang="en-US" u="sng" dirty="0" err="1"/>
              <a:t>atlassian</a:t>
            </a:r>
            <a:r>
              <a:rPr lang="en-US" u="sng" dirty="0"/>
              <a:t>-git-</a:t>
            </a:r>
            <a:r>
              <a:rPr lang="en-US" u="sng" dirty="0" err="1"/>
              <a:t>cheatsheet</a:t>
            </a:r>
            <a:r>
              <a:rPr lang="en-US" u="sng" dirty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•MIT CSAIL's "Missing Semester" lesson on Git: </a:t>
            </a:r>
            <a:r>
              <a:rPr lang="en-US" u="sng" dirty="0"/>
              <a:t>https://</a:t>
            </a:r>
            <a:r>
              <a:rPr lang="en-US" u="sng" dirty="0" err="1"/>
              <a:t>missing.csail.mit.edu</a:t>
            </a:r>
            <a:r>
              <a:rPr lang="en-US" u="sng" dirty="0"/>
              <a:t>/2020/version-control/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Office hours: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3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B9AC-639F-BD49-AA5B-5DACE142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9070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23B9-A3CB-F64C-A444-E35C6EBB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Git and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85011-C26A-A44C-A263-9180A0A19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649218"/>
          </a:xfrm>
        </p:spPr>
        <p:txBody>
          <a:bodyPr/>
          <a:lstStyle/>
          <a:p>
            <a:r>
              <a:rPr lang="en-US" dirty="0"/>
              <a:t>Sleep better at night with version control and remote repositories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DA930F-22C8-E847-90E7-010EEE7D8B78}"/>
              </a:ext>
            </a:extLst>
          </p:cNvPr>
          <p:cNvSpPr txBox="1">
            <a:spLocks/>
          </p:cNvSpPr>
          <p:nvPr/>
        </p:nvSpPr>
        <p:spPr>
          <a:xfrm>
            <a:off x="838200" y="2218011"/>
            <a:ext cx="10515600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Collaborate smoothly with teammates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288758-B5DC-3946-9EA2-237B0791B7CF}"/>
              </a:ext>
            </a:extLst>
          </p:cNvPr>
          <p:cNvSpPr txBox="1">
            <a:spLocks/>
          </p:cNvSpPr>
          <p:nvPr/>
        </p:nvSpPr>
        <p:spPr>
          <a:xfrm>
            <a:off x="838200" y="3017901"/>
            <a:ext cx="10515600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Promote and maintain quality in your code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89251D-208C-F44E-BFB1-2885AE5023CA}"/>
              </a:ext>
            </a:extLst>
          </p:cNvPr>
          <p:cNvSpPr txBox="1">
            <a:spLocks/>
          </p:cNvSpPr>
          <p:nvPr/>
        </p:nvSpPr>
        <p:spPr>
          <a:xfrm>
            <a:off x="838200" y="3817791"/>
            <a:ext cx="10515600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Increase the impact of your research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16065D-F673-4B4E-9954-DC7655B64317}"/>
              </a:ext>
            </a:extLst>
          </p:cNvPr>
          <p:cNvSpPr txBox="1">
            <a:spLocks/>
          </p:cNvSpPr>
          <p:nvPr/>
        </p:nvSpPr>
        <p:spPr>
          <a:xfrm>
            <a:off x="838200" y="4588496"/>
            <a:ext cx="10515600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 your career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96731E-90C3-D440-8DD5-64914EDF4E59}"/>
              </a:ext>
            </a:extLst>
          </p:cNvPr>
          <p:cNvSpPr txBox="1">
            <a:spLocks/>
          </p:cNvSpPr>
          <p:nvPr/>
        </p:nvSpPr>
        <p:spPr>
          <a:xfrm>
            <a:off x="838200" y="5359201"/>
            <a:ext cx="10515600" cy="64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Contribute in the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24961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81BB-FEE4-6A4C-A62D-25CDFF51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this workshop you should be able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9AE1A-7E5A-7549-AE18-8185089F0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Explain how version control, Git, and GitHub can help you and your team</a:t>
            </a:r>
          </a:p>
          <a:p>
            <a:r>
              <a:rPr lang="en-US" dirty="0"/>
              <a:t>Create a new project that is tracked with Git, or add Git to an existing project</a:t>
            </a:r>
          </a:p>
          <a:p>
            <a:r>
              <a:rPr lang="en-US" dirty="0"/>
              <a:t>Use a simple workflow with Git and GitHub that is useful for small or individual projects</a:t>
            </a:r>
          </a:p>
          <a:p>
            <a:r>
              <a:rPr lang="en-US" dirty="0"/>
              <a:t>Use a more complex workflow with branches and pull requests</a:t>
            </a:r>
          </a:p>
          <a:p>
            <a:r>
              <a:rPr lang="en-US" dirty="0"/>
              <a:t>Contribute to some else’s open source project on GitHub</a:t>
            </a:r>
          </a:p>
          <a:p>
            <a:r>
              <a:rPr lang="en-US" dirty="0"/>
              <a:t>Know where to go to learn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8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E88D1-F4B6-1948-A911-3166812A4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8" y="1825625"/>
            <a:ext cx="4379843" cy="4018584"/>
          </a:xfrm>
        </p:spPr>
        <p:txBody>
          <a:bodyPr>
            <a:noAutofit/>
          </a:bodyPr>
          <a:lstStyle/>
          <a:p>
            <a:r>
              <a:rPr lang="en-US" sz="2600" dirty="0"/>
              <a:t>Git = software for version control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Will learn to use basic Git commands</a:t>
            </a:r>
            <a:r>
              <a:rPr lang="en-US" sz="2600" dirty="0">
                <a:latin typeface="Courier" pitchFamily="2" charset="0"/>
              </a:rPr>
              <a:t>: </a:t>
            </a:r>
            <a:r>
              <a:rPr lang="en-US" sz="2600" dirty="0" err="1">
                <a:latin typeface="Courier" pitchFamily="2" charset="0"/>
              </a:rPr>
              <a:t>init</a:t>
            </a:r>
            <a:r>
              <a:rPr lang="en-US" sz="2600" dirty="0">
                <a:latin typeface="Courier" pitchFamily="2" charset="0"/>
              </a:rPr>
              <a:t>, remote, fetch, merge, status, add, commit, merge, push, fetch, checkout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579718-FFA0-714F-952B-BB422304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vs. GitHub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3AA053-7513-DE48-9662-73844A8BE325}"/>
              </a:ext>
            </a:extLst>
          </p:cNvPr>
          <p:cNvSpPr txBox="1">
            <a:spLocks/>
          </p:cNvSpPr>
          <p:nvPr/>
        </p:nvSpPr>
        <p:spPr>
          <a:xfrm>
            <a:off x="5406886" y="1825625"/>
            <a:ext cx="5085522" cy="4018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GitHub = a repository hosting service with a graphical interface and additional tools for collaboration and more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Will learn to put repositories on GitHub, collaborate when others’ have GitHub repositories, use GitHub pull requests.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Other options: e.g. </a:t>
            </a:r>
            <a:r>
              <a:rPr lang="en-US" sz="2600" dirty="0" err="1"/>
              <a:t>BitBucket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3367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DAB8-7D06-0641-A1D0-F283EBAFD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293994"/>
            <a:ext cx="10515600" cy="1325563"/>
          </a:xfrm>
        </p:spPr>
        <p:txBody>
          <a:bodyPr/>
          <a:lstStyle/>
          <a:p>
            <a:r>
              <a:rPr lang="en-US" dirty="0"/>
              <a:t>Set up a new repository with Git and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5E0AC-87C3-9849-9C5A-658D17C0A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35" y="1690688"/>
            <a:ext cx="10515600" cy="153503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Initialize with </a:t>
            </a:r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git </a:t>
            </a:r>
            <a:r>
              <a:rPr lang="en-US" dirty="0" err="1">
                <a:solidFill>
                  <a:schemeClr val="accent2"/>
                </a:solidFill>
                <a:latin typeface="Courier" pitchFamily="2" charset="0"/>
              </a:rPr>
              <a:t>init</a:t>
            </a:r>
            <a:endParaRPr lang="en-US" dirty="0">
              <a:solidFill>
                <a:schemeClr val="accent2"/>
              </a:solidFill>
              <a:latin typeface="Courier" pitchFamily="2" charset="0"/>
            </a:endParaRPr>
          </a:p>
          <a:p>
            <a:r>
              <a:rPr lang="en-US" dirty="0"/>
              <a:t>Connect your repository to a remote GitHub repository with GitHub’s interface and </a:t>
            </a:r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git remote add</a:t>
            </a:r>
          </a:p>
          <a:p>
            <a:r>
              <a:rPr lang="en-US" dirty="0"/>
              <a:t>Copy the content you created to your remote repository (hosted on GitHub) with </a:t>
            </a:r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git push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96D6C-D385-984E-A6EA-96C38F725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32" y="3595001"/>
            <a:ext cx="2883452" cy="2883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63768-7934-CF4D-A598-FA2C2023B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61" y="5070475"/>
            <a:ext cx="1422400" cy="142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CC0EA-84CF-7E40-9109-C99C98A5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27559"/>
            <a:ext cx="3415196" cy="1729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597437-5616-3049-BDD0-6B6A3651E97A}"/>
              </a:ext>
            </a:extLst>
          </p:cNvPr>
          <p:cNvSpPr txBox="1"/>
          <p:nvPr/>
        </p:nvSpPr>
        <p:spPr>
          <a:xfrm>
            <a:off x="2329453" y="4408319"/>
            <a:ext cx="163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repository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96425-61B1-D04F-A5C5-1E561D819EA4}"/>
              </a:ext>
            </a:extLst>
          </p:cNvPr>
          <p:cNvSpPr txBox="1"/>
          <p:nvPr/>
        </p:nvSpPr>
        <p:spPr>
          <a:xfrm>
            <a:off x="6810314" y="4873745"/>
            <a:ext cx="231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remote repository</a:t>
            </a:r>
          </a:p>
          <a:p>
            <a:pPr algn="ctr"/>
            <a:r>
              <a:rPr lang="en-US" dirty="0"/>
              <a:t>(often called </a:t>
            </a:r>
            <a:r>
              <a:rPr lang="en-US" dirty="0">
                <a:latin typeface="Courier" pitchFamily="2" charset="0"/>
              </a:rPr>
              <a:t>origin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0F604-3FC3-F749-A792-94240ABC473B}"/>
              </a:ext>
            </a:extLst>
          </p:cNvPr>
          <p:cNvSpPr txBox="1"/>
          <p:nvPr/>
        </p:nvSpPr>
        <p:spPr>
          <a:xfrm>
            <a:off x="7396399" y="4269820"/>
            <a:ext cx="136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GitHub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58FA0D-7051-CA40-B516-0C894AC9847C}"/>
              </a:ext>
            </a:extLst>
          </p:cNvPr>
          <p:cNvCxnSpPr>
            <a:cxnSpLocks/>
          </p:cNvCxnSpPr>
          <p:nvPr/>
        </p:nvCxnSpPr>
        <p:spPr>
          <a:xfrm>
            <a:off x="3878374" y="4592985"/>
            <a:ext cx="3144529" cy="47749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E7EBB9-4A19-3944-9B1F-8799F76BECBF}"/>
              </a:ext>
            </a:extLst>
          </p:cNvPr>
          <p:cNvCxnSpPr>
            <a:cxnSpLocks/>
          </p:cNvCxnSpPr>
          <p:nvPr/>
        </p:nvCxnSpPr>
        <p:spPr>
          <a:xfrm>
            <a:off x="4572984" y="5412343"/>
            <a:ext cx="1202635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1A1E22-57EF-4640-B2FD-4183334B9FF2}"/>
              </a:ext>
            </a:extLst>
          </p:cNvPr>
          <p:cNvSpPr txBox="1"/>
          <p:nvPr/>
        </p:nvSpPr>
        <p:spPr>
          <a:xfrm>
            <a:off x="4869871" y="54123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8150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8663-1EA6-F643-BD0D-376ABAD9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9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Follow the numbered instructions in parts I and 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3A1DA-7AD8-CF41-A2C3-C954690B3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3304381"/>
            <a:ext cx="3581400" cy="248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289FE4-E537-AB41-A29C-AA69C9AE14C1}"/>
              </a:ext>
            </a:extLst>
          </p:cNvPr>
          <p:cNvSpPr/>
          <p:nvPr/>
        </p:nvSpPr>
        <p:spPr>
          <a:xfrm>
            <a:off x="4879673" y="5817015"/>
            <a:ext cx="243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https://xkcd.com/1656/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7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FDFB-D25A-9843-98CD-FD52000D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0157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 </a:t>
            </a:r>
            <a:r>
              <a:rPr lang="en-US" dirty="0">
                <a:latin typeface="Courier" pitchFamily="2" charset="0"/>
              </a:rPr>
              <a:t>+ </a:t>
            </a:r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command</a:t>
            </a:r>
            <a:r>
              <a:rPr lang="en-US" dirty="0">
                <a:latin typeface="Courier" pitchFamily="2" charset="0"/>
              </a:rPr>
              <a:t> +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flags/arguments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F6EC6-853B-A04E-9FBD-00F390C3A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push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-u origin master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fetch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origin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merge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chemeClr val="accent6"/>
                </a:solidFill>
                <a:latin typeface="Courier" pitchFamily="2" charset="0"/>
              </a:rPr>
              <a:t>origin master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add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Courier" pitchFamily="2" charset="0"/>
              </a:rPr>
              <a:t>hello.py</a:t>
            </a:r>
            <a:endParaRPr lang="en-US" dirty="0">
              <a:solidFill>
                <a:schemeClr val="accent6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82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7E6F8-F0F3-4947-901A-A63DB7AD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" y="658913"/>
            <a:ext cx="748754" cy="7487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2F6DD2-0601-1B4E-ADFE-6C16538B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" y="2047985"/>
            <a:ext cx="748754" cy="7487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DDE5775-117B-F447-A257-BEC33272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79" y="510650"/>
            <a:ext cx="748754" cy="748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F12AD7-053E-9442-A924-5606676CA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5" y="278486"/>
            <a:ext cx="1584500" cy="158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FDB5D-0CFD-C749-9881-71985566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546" y="675035"/>
            <a:ext cx="1482519" cy="750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0D66C-0D1B-C942-933A-C0EB1ECB9DBD}"/>
              </a:ext>
            </a:extLst>
          </p:cNvPr>
          <p:cNvSpPr txBox="1"/>
          <p:nvPr/>
        </p:nvSpPr>
        <p:spPr>
          <a:xfrm>
            <a:off x="1206650" y="802291"/>
            <a:ext cx="10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9DB33-5D84-1041-9C23-881994BF9971}"/>
              </a:ext>
            </a:extLst>
          </p:cNvPr>
          <p:cNvSpPr txBox="1"/>
          <p:nvPr/>
        </p:nvSpPr>
        <p:spPr>
          <a:xfrm>
            <a:off x="2429368" y="794646"/>
            <a:ext cx="163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origin</a:t>
            </a:r>
            <a:r>
              <a:rPr lang="en-US" dirty="0"/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7EE46E-1C7F-8D40-82DD-A15DB40C9D94}"/>
              </a:ext>
            </a:extLst>
          </p:cNvPr>
          <p:cNvCxnSpPr>
            <a:cxnSpLocks/>
          </p:cNvCxnSpPr>
          <p:nvPr/>
        </p:nvCxnSpPr>
        <p:spPr>
          <a:xfrm flipH="1">
            <a:off x="2182956" y="582938"/>
            <a:ext cx="559674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74D2D3-B9BA-0B49-90CA-962E39F06550}"/>
              </a:ext>
            </a:extLst>
          </p:cNvPr>
          <p:cNvSpPr txBox="1"/>
          <p:nvPr/>
        </p:nvSpPr>
        <p:spPr>
          <a:xfrm>
            <a:off x="2054374" y="586925"/>
            <a:ext cx="95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fetch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B6F2B9-9927-584D-B06E-8D029B67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5" y="1662586"/>
            <a:ext cx="1584500" cy="1584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6A51A03-4299-9140-9D29-A1BB58F62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81" y="3122220"/>
            <a:ext cx="1584500" cy="1584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A04F48B-4160-3046-A765-1F88B508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79" y="3487656"/>
            <a:ext cx="748754" cy="74875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52944CF-EDCA-094C-BD4B-CD3E95885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81" y="4613427"/>
            <a:ext cx="1584500" cy="15845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D8E885-DC5D-1340-B784-0FDDED55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79" y="4976159"/>
            <a:ext cx="748754" cy="748754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4EE50948-4638-FD42-8712-CCAD4137D897}"/>
              </a:ext>
            </a:extLst>
          </p:cNvPr>
          <p:cNvSpPr/>
          <p:nvPr/>
        </p:nvSpPr>
        <p:spPr>
          <a:xfrm>
            <a:off x="1989432" y="1771610"/>
            <a:ext cx="473803" cy="450001"/>
          </a:xfrm>
          <a:custGeom>
            <a:avLst/>
            <a:gdLst>
              <a:gd name="connsiteX0" fmla="*/ 0 w 473803"/>
              <a:gd name="connsiteY0" fmla="*/ 275298 h 450001"/>
              <a:gd name="connsiteX1" fmla="*/ 129209 w 473803"/>
              <a:gd name="connsiteY1" fmla="*/ 36759 h 450001"/>
              <a:gd name="connsiteX2" fmla="*/ 367748 w 473803"/>
              <a:gd name="connsiteY2" fmla="*/ 16881 h 450001"/>
              <a:gd name="connsiteX3" fmla="*/ 467139 w 473803"/>
              <a:gd name="connsiteY3" fmla="*/ 195785 h 450001"/>
              <a:gd name="connsiteX4" fmla="*/ 427383 w 473803"/>
              <a:gd name="connsiteY4" fmla="*/ 384628 h 450001"/>
              <a:gd name="connsiteX5" fmla="*/ 129209 w 473803"/>
              <a:gd name="connsiteY5" fmla="*/ 444263 h 450001"/>
              <a:gd name="connsiteX6" fmla="*/ 159026 w 473803"/>
              <a:gd name="connsiteY6" fmla="*/ 444263 h 45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803" h="450001">
                <a:moveTo>
                  <a:pt x="0" y="275298"/>
                </a:moveTo>
                <a:cubicBezTo>
                  <a:pt x="33959" y="177563"/>
                  <a:pt x="67918" y="79828"/>
                  <a:pt x="129209" y="36759"/>
                </a:cubicBezTo>
                <a:cubicBezTo>
                  <a:pt x="190500" y="-6310"/>
                  <a:pt x="311426" y="-9623"/>
                  <a:pt x="367748" y="16881"/>
                </a:cubicBezTo>
                <a:cubicBezTo>
                  <a:pt x="424070" y="43385"/>
                  <a:pt x="457200" y="134494"/>
                  <a:pt x="467139" y="195785"/>
                </a:cubicBezTo>
                <a:cubicBezTo>
                  <a:pt x="477078" y="257076"/>
                  <a:pt x="483705" y="343215"/>
                  <a:pt x="427383" y="384628"/>
                </a:cubicBezTo>
                <a:cubicBezTo>
                  <a:pt x="371061" y="426041"/>
                  <a:pt x="173935" y="434324"/>
                  <a:pt x="129209" y="444263"/>
                </a:cubicBezTo>
                <a:cubicBezTo>
                  <a:pt x="84483" y="454202"/>
                  <a:pt x="121754" y="449232"/>
                  <a:pt x="159026" y="444263"/>
                </a:cubicBezTo>
              </a:path>
            </a:pathLst>
          </a:custGeom>
          <a:noFill/>
          <a:ln w="38100">
            <a:solidFill>
              <a:schemeClr val="accent2"/>
            </a:solidFill>
            <a:prstDash val="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E131E104-D5A4-954D-9D58-3E847676853B}"/>
              </a:ext>
            </a:extLst>
          </p:cNvPr>
          <p:cNvSpPr/>
          <p:nvPr/>
        </p:nvSpPr>
        <p:spPr>
          <a:xfrm>
            <a:off x="6556401" y="4676292"/>
            <a:ext cx="473803" cy="450001"/>
          </a:xfrm>
          <a:custGeom>
            <a:avLst/>
            <a:gdLst>
              <a:gd name="connsiteX0" fmla="*/ 0 w 473803"/>
              <a:gd name="connsiteY0" fmla="*/ 275298 h 450001"/>
              <a:gd name="connsiteX1" fmla="*/ 129209 w 473803"/>
              <a:gd name="connsiteY1" fmla="*/ 36759 h 450001"/>
              <a:gd name="connsiteX2" fmla="*/ 367748 w 473803"/>
              <a:gd name="connsiteY2" fmla="*/ 16881 h 450001"/>
              <a:gd name="connsiteX3" fmla="*/ 467139 w 473803"/>
              <a:gd name="connsiteY3" fmla="*/ 195785 h 450001"/>
              <a:gd name="connsiteX4" fmla="*/ 427383 w 473803"/>
              <a:gd name="connsiteY4" fmla="*/ 384628 h 450001"/>
              <a:gd name="connsiteX5" fmla="*/ 129209 w 473803"/>
              <a:gd name="connsiteY5" fmla="*/ 444263 h 450001"/>
              <a:gd name="connsiteX6" fmla="*/ 159026 w 473803"/>
              <a:gd name="connsiteY6" fmla="*/ 444263 h 45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803" h="450001">
                <a:moveTo>
                  <a:pt x="0" y="275298"/>
                </a:moveTo>
                <a:cubicBezTo>
                  <a:pt x="33959" y="177563"/>
                  <a:pt x="67918" y="79828"/>
                  <a:pt x="129209" y="36759"/>
                </a:cubicBezTo>
                <a:cubicBezTo>
                  <a:pt x="190500" y="-6310"/>
                  <a:pt x="311426" y="-9623"/>
                  <a:pt x="367748" y="16881"/>
                </a:cubicBezTo>
                <a:cubicBezTo>
                  <a:pt x="424070" y="43385"/>
                  <a:pt x="457200" y="134494"/>
                  <a:pt x="467139" y="195785"/>
                </a:cubicBezTo>
                <a:cubicBezTo>
                  <a:pt x="477078" y="257076"/>
                  <a:pt x="483705" y="343215"/>
                  <a:pt x="427383" y="384628"/>
                </a:cubicBezTo>
                <a:cubicBezTo>
                  <a:pt x="371061" y="426041"/>
                  <a:pt x="173935" y="434324"/>
                  <a:pt x="129209" y="444263"/>
                </a:cubicBezTo>
                <a:cubicBezTo>
                  <a:pt x="84483" y="454202"/>
                  <a:pt x="121754" y="449232"/>
                  <a:pt x="159026" y="444263"/>
                </a:cubicBezTo>
              </a:path>
            </a:pathLst>
          </a:custGeom>
          <a:noFill/>
          <a:ln w="38100">
            <a:solidFill>
              <a:schemeClr val="accent2"/>
            </a:solidFill>
            <a:prstDash val="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A86889-6C7A-D543-90A5-EFB8663548C4}"/>
              </a:ext>
            </a:extLst>
          </p:cNvPr>
          <p:cNvSpPr txBox="1"/>
          <p:nvPr/>
        </p:nvSpPr>
        <p:spPr>
          <a:xfrm>
            <a:off x="1105791" y="2230256"/>
            <a:ext cx="95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merge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02F958-9DBF-F74C-87EA-F98329CE6F17}"/>
              </a:ext>
            </a:extLst>
          </p:cNvPr>
          <p:cNvSpPr txBox="1"/>
          <p:nvPr/>
        </p:nvSpPr>
        <p:spPr>
          <a:xfrm>
            <a:off x="5800673" y="3623958"/>
            <a:ext cx="95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add</a:t>
            </a:r>
          </a:p>
          <a:p>
            <a:endParaRPr lang="en-US" dirty="0">
              <a:solidFill>
                <a:schemeClr val="accent2"/>
              </a:solidFill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57E95F-1F63-4040-B64D-F4B2F093C34C}"/>
              </a:ext>
            </a:extLst>
          </p:cNvPr>
          <p:cNvSpPr txBox="1"/>
          <p:nvPr/>
        </p:nvSpPr>
        <p:spPr>
          <a:xfrm>
            <a:off x="5662971" y="5127562"/>
            <a:ext cx="1192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commit</a:t>
            </a:r>
          </a:p>
          <a:p>
            <a:endParaRPr lang="en-US" dirty="0">
              <a:solidFill>
                <a:schemeClr val="accent2"/>
              </a:solidFill>
              <a:latin typeface="Courier" pitchFamily="2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96955985-F0A8-6C4E-865C-32F39B0C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81" y="1631013"/>
            <a:ext cx="1584500" cy="15845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481A8C6-DCB8-314A-9288-7994AFBD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79" y="1999153"/>
            <a:ext cx="748754" cy="7487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732EF67-B89E-A34A-8AE1-7A71811A2056}"/>
              </a:ext>
            </a:extLst>
          </p:cNvPr>
          <p:cNvSpPr txBox="1"/>
          <p:nvPr/>
        </p:nvSpPr>
        <p:spPr>
          <a:xfrm>
            <a:off x="5648989" y="2119140"/>
            <a:ext cx="112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status</a:t>
            </a:r>
          </a:p>
          <a:p>
            <a:endParaRPr lang="en-US" dirty="0">
              <a:solidFill>
                <a:schemeClr val="accent2"/>
              </a:solidFill>
              <a:latin typeface="Courier" pitchFamily="2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4E37714-38DB-1546-A5E3-28B6B4299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81" y="139806"/>
            <a:ext cx="1584500" cy="15845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BE24E2-68A4-ED44-99BD-15D2A3EA1756}"/>
              </a:ext>
            </a:extLst>
          </p:cNvPr>
          <p:cNvSpPr txBox="1"/>
          <p:nvPr/>
        </p:nvSpPr>
        <p:spPr>
          <a:xfrm>
            <a:off x="5145534" y="586925"/>
            <a:ext cx="21487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(write and edit code)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82E68258-8363-1840-B5D7-A610C12D9DC4}"/>
              </a:ext>
            </a:extLst>
          </p:cNvPr>
          <p:cNvSpPr/>
          <p:nvPr/>
        </p:nvSpPr>
        <p:spPr>
          <a:xfrm>
            <a:off x="8015164" y="3944408"/>
            <a:ext cx="4086235" cy="1860044"/>
          </a:xfrm>
          <a:custGeom>
            <a:avLst/>
            <a:gdLst>
              <a:gd name="connsiteX0" fmla="*/ 0 w 4086235"/>
              <a:gd name="connsiteY0" fmla="*/ 310014 h 1860044"/>
              <a:gd name="connsiteX1" fmla="*/ 310014 w 4086235"/>
              <a:gd name="connsiteY1" fmla="*/ 0 h 1860044"/>
              <a:gd name="connsiteX2" fmla="*/ 1072580 w 4086235"/>
              <a:gd name="connsiteY2" fmla="*/ 0 h 1860044"/>
              <a:gd name="connsiteX3" fmla="*/ 1731159 w 4086235"/>
              <a:gd name="connsiteY3" fmla="*/ 0 h 1860044"/>
              <a:gd name="connsiteX4" fmla="*/ 2355076 w 4086235"/>
              <a:gd name="connsiteY4" fmla="*/ 0 h 1860044"/>
              <a:gd name="connsiteX5" fmla="*/ 3082980 w 4086235"/>
              <a:gd name="connsiteY5" fmla="*/ 0 h 1860044"/>
              <a:gd name="connsiteX6" fmla="*/ 3776221 w 4086235"/>
              <a:gd name="connsiteY6" fmla="*/ 0 h 1860044"/>
              <a:gd name="connsiteX7" fmla="*/ 4086235 w 4086235"/>
              <a:gd name="connsiteY7" fmla="*/ 310014 h 1860044"/>
              <a:gd name="connsiteX8" fmla="*/ 4086235 w 4086235"/>
              <a:gd name="connsiteY8" fmla="*/ 930022 h 1860044"/>
              <a:gd name="connsiteX9" fmla="*/ 4086235 w 4086235"/>
              <a:gd name="connsiteY9" fmla="*/ 1550030 h 1860044"/>
              <a:gd name="connsiteX10" fmla="*/ 3776221 w 4086235"/>
              <a:gd name="connsiteY10" fmla="*/ 1860044 h 1860044"/>
              <a:gd name="connsiteX11" fmla="*/ 3048318 w 4086235"/>
              <a:gd name="connsiteY11" fmla="*/ 1860044 h 1860044"/>
              <a:gd name="connsiteX12" fmla="*/ 2285752 w 4086235"/>
              <a:gd name="connsiteY12" fmla="*/ 1860044 h 1860044"/>
              <a:gd name="connsiteX13" fmla="*/ 1523186 w 4086235"/>
              <a:gd name="connsiteY13" fmla="*/ 1860044 h 1860044"/>
              <a:gd name="connsiteX14" fmla="*/ 310014 w 4086235"/>
              <a:gd name="connsiteY14" fmla="*/ 1860044 h 1860044"/>
              <a:gd name="connsiteX15" fmla="*/ 0 w 4086235"/>
              <a:gd name="connsiteY15" fmla="*/ 1550030 h 1860044"/>
              <a:gd name="connsiteX16" fmla="*/ 0 w 4086235"/>
              <a:gd name="connsiteY16" fmla="*/ 917622 h 1860044"/>
              <a:gd name="connsiteX17" fmla="*/ 0 w 4086235"/>
              <a:gd name="connsiteY17" fmla="*/ 310014 h 186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86235" h="1860044" extrusionOk="0">
                <a:moveTo>
                  <a:pt x="0" y="310014"/>
                </a:moveTo>
                <a:cubicBezTo>
                  <a:pt x="-15799" y="129053"/>
                  <a:pt x="101837" y="13872"/>
                  <a:pt x="310014" y="0"/>
                </a:cubicBezTo>
                <a:cubicBezTo>
                  <a:pt x="589390" y="30886"/>
                  <a:pt x="909644" y="16431"/>
                  <a:pt x="1072580" y="0"/>
                </a:cubicBezTo>
                <a:cubicBezTo>
                  <a:pt x="1235516" y="-16431"/>
                  <a:pt x="1436220" y="24588"/>
                  <a:pt x="1731159" y="0"/>
                </a:cubicBezTo>
                <a:cubicBezTo>
                  <a:pt x="2026098" y="-24588"/>
                  <a:pt x="2063893" y="-21584"/>
                  <a:pt x="2355076" y="0"/>
                </a:cubicBezTo>
                <a:cubicBezTo>
                  <a:pt x="2646259" y="21584"/>
                  <a:pt x="2771002" y="-3304"/>
                  <a:pt x="3082980" y="0"/>
                </a:cubicBezTo>
                <a:cubicBezTo>
                  <a:pt x="3394958" y="3304"/>
                  <a:pt x="3552621" y="15219"/>
                  <a:pt x="3776221" y="0"/>
                </a:cubicBezTo>
                <a:cubicBezTo>
                  <a:pt x="3958497" y="-17999"/>
                  <a:pt x="4074432" y="149170"/>
                  <a:pt x="4086235" y="310014"/>
                </a:cubicBezTo>
                <a:cubicBezTo>
                  <a:pt x="4104665" y="565025"/>
                  <a:pt x="4058488" y="687183"/>
                  <a:pt x="4086235" y="930022"/>
                </a:cubicBezTo>
                <a:cubicBezTo>
                  <a:pt x="4113982" y="1172861"/>
                  <a:pt x="4072196" y="1375297"/>
                  <a:pt x="4086235" y="1550030"/>
                </a:cubicBezTo>
                <a:cubicBezTo>
                  <a:pt x="4051021" y="1719232"/>
                  <a:pt x="3952002" y="1847526"/>
                  <a:pt x="3776221" y="1860044"/>
                </a:cubicBezTo>
                <a:cubicBezTo>
                  <a:pt x="3611670" y="1888094"/>
                  <a:pt x="3336395" y="1828801"/>
                  <a:pt x="3048318" y="1860044"/>
                </a:cubicBezTo>
                <a:cubicBezTo>
                  <a:pt x="2760241" y="1891287"/>
                  <a:pt x="2455185" y="1878363"/>
                  <a:pt x="2285752" y="1860044"/>
                </a:cubicBezTo>
                <a:cubicBezTo>
                  <a:pt x="2116319" y="1841725"/>
                  <a:pt x="1842430" y="1892981"/>
                  <a:pt x="1523186" y="1860044"/>
                </a:cubicBezTo>
                <a:cubicBezTo>
                  <a:pt x="1203942" y="1827107"/>
                  <a:pt x="795923" y="1837306"/>
                  <a:pt x="310014" y="1860044"/>
                </a:cubicBezTo>
                <a:cubicBezTo>
                  <a:pt x="114939" y="1837564"/>
                  <a:pt x="-20779" y="1690184"/>
                  <a:pt x="0" y="1550030"/>
                </a:cubicBezTo>
                <a:cubicBezTo>
                  <a:pt x="-9467" y="1267428"/>
                  <a:pt x="21260" y="1067769"/>
                  <a:pt x="0" y="917622"/>
                </a:cubicBezTo>
                <a:cubicBezTo>
                  <a:pt x="-21260" y="767475"/>
                  <a:pt x="-15069" y="556080"/>
                  <a:pt x="0" y="310014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CC552593-E83C-B946-83B8-20437C80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96" y="4434750"/>
            <a:ext cx="748754" cy="748754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5C81BE1D-08F6-AE48-A1D1-6CB8F0D30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422" y="4054323"/>
            <a:ext cx="1584500" cy="1584500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8DF5E872-765B-D64C-AC59-A12C4724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623" y="4450872"/>
            <a:ext cx="1482519" cy="750643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8E3683DD-02D7-1C49-ABDD-6EC8B8B9B3EB}"/>
              </a:ext>
            </a:extLst>
          </p:cNvPr>
          <p:cNvSpPr txBox="1"/>
          <p:nvPr/>
        </p:nvSpPr>
        <p:spPr>
          <a:xfrm>
            <a:off x="9248727" y="4578128"/>
            <a:ext cx="10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  <a:p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FC95B44-78BC-D64E-9F20-DC100B25C2BE}"/>
              </a:ext>
            </a:extLst>
          </p:cNvPr>
          <p:cNvSpPr txBox="1"/>
          <p:nvPr/>
        </p:nvSpPr>
        <p:spPr>
          <a:xfrm>
            <a:off x="10471445" y="4570483"/>
            <a:ext cx="163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origin</a:t>
            </a:r>
            <a:r>
              <a:rPr lang="en-US" dirty="0"/>
              <a:t>)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B697E68-DD31-0A4A-9A5B-642939A0176F}"/>
              </a:ext>
            </a:extLst>
          </p:cNvPr>
          <p:cNvCxnSpPr>
            <a:cxnSpLocks/>
          </p:cNvCxnSpPr>
          <p:nvPr/>
        </p:nvCxnSpPr>
        <p:spPr>
          <a:xfrm>
            <a:off x="10225033" y="4358775"/>
            <a:ext cx="559674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8350E0C-D264-D849-8FCA-6412922EA2A8}"/>
              </a:ext>
            </a:extLst>
          </p:cNvPr>
          <p:cNvSpPr txBox="1"/>
          <p:nvPr/>
        </p:nvSpPr>
        <p:spPr>
          <a:xfrm>
            <a:off x="10096451" y="4362762"/>
            <a:ext cx="95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push</a:t>
            </a:r>
          </a:p>
        </p:txBody>
      </p:sp>
      <p:sp>
        <p:nvSpPr>
          <p:cNvPr id="156" name="Right Arrow 155">
            <a:extLst>
              <a:ext uri="{FF2B5EF4-FFF2-40B4-BE49-F238E27FC236}">
                <a16:creationId xmlns:a16="http://schemas.microsoft.com/office/drawing/2014/main" id="{464D47E3-F638-8948-BD00-EBEB387AE0C6}"/>
              </a:ext>
            </a:extLst>
          </p:cNvPr>
          <p:cNvSpPr/>
          <p:nvPr/>
        </p:nvSpPr>
        <p:spPr>
          <a:xfrm>
            <a:off x="4190137" y="1873115"/>
            <a:ext cx="153038" cy="46301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588EE332-6AC2-D14C-B1E7-2B3F5B99480F}"/>
              </a:ext>
            </a:extLst>
          </p:cNvPr>
          <p:cNvSpPr/>
          <p:nvPr/>
        </p:nvSpPr>
        <p:spPr>
          <a:xfrm rot="5400000">
            <a:off x="9958611" y="3675867"/>
            <a:ext cx="153038" cy="46301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636088B-4A76-2F45-8DC1-76CC3BDBB6FB}"/>
              </a:ext>
            </a:extLst>
          </p:cNvPr>
          <p:cNvSpPr/>
          <p:nvPr/>
        </p:nvSpPr>
        <p:spPr>
          <a:xfrm>
            <a:off x="4459345" y="271427"/>
            <a:ext cx="3225375" cy="5784900"/>
          </a:xfrm>
          <a:custGeom>
            <a:avLst/>
            <a:gdLst>
              <a:gd name="connsiteX0" fmla="*/ 0 w 3225375"/>
              <a:gd name="connsiteY0" fmla="*/ 537573 h 5784900"/>
              <a:gd name="connsiteX1" fmla="*/ 537573 w 3225375"/>
              <a:gd name="connsiteY1" fmla="*/ 0 h 5784900"/>
              <a:gd name="connsiteX2" fmla="*/ 1118135 w 3225375"/>
              <a:gd name="connsiteY2" fmla="*/ 0 h 5784900"/>
              <a:gd name="connsiteX3" fmla="*/ 1634190 w 3225375"/>
              <a:gd name="connsiteY3" fmla="*/ 0 h 5784900"/>
              <a:gd name="connsiteX4" fmla="*/ 2128742 w 3225375"/>
              <a:gd name="connsiteY4" fmla="*/ 0 h 5784900"/>
              <a:gd name="connsiteX5" fmla="*/ 2687802 w 3225375"/>
              <a:gd name="connsiteY5" fmla="*/ 0 h 5784900"/>
              <a:gd name="connsiteX6" fmla="*/ 3225375 w 3225375"/>
              <a:gd name="connsiteY6" fmla="*/ 537573 h 5784900"/>
              <a:gd name="connsiteX7" fmla="*/ 3225375 w 3225375"/>
              <a:gd name="connsiteY7" fmla="*/ 1210395 h 5784900"/>
              <a:gd name="connsiteX8" fmla="*/ 3225375 w 3225375"/>
              <a:gd name="connsiteY8" fmla="*/ 1977412 h 5784900"/>
              <a:gd name="connsiteX9" fmla="*/ 3225375 w 3225375"/>
              <a:gd name="connsiteY9" fmla="*/ 2508941 h 5784900"/>
              <a:gd name="connsiteX10" fmla="*/ 3225375 w 3225375"/>
              <a:gd name="connsiteY10" fmla="*/ 3181763 h 5784900"/>
              <a:gd name="connsiteX11" fmla="*/ 3225375 w 3225375"/>
              <a:gd name="connsiteY11" fmla="*/ 3854585 h 5784900"/>
              <a:gd name="connsiteX12" fmla="*/ 3225375 w 3225375"/>
              <a:gd name="connsiteY12" fmla="*/ 4480310 h 5784900"/>
              <a:gd name="connsiteX13" fmla="*/ 3225375 w 3225375"/>
              <a:gd name="connsiteY13" fmla="*/ 5247327 h 5784900"/>
              <a:gd name="connsiteX14" fmla="*/ 2687802 w 3225375"/>
              <a:gd name="connsiteY14" fmla="*/ 5784900 h 5784900"/>
              <a:gd name="connsiteX15" fmla="*/ 2150245 w 3225375"/>
              <a:gd name="connsiteY15" fmla="*/ 5784900 h 5784900"/>
              <a:gd name="connsiteX16" fmla="*/ 1569683 w 3225375"/>
              <a:gd name="connsiteY16" fmla="*/ 5784900 h 5784900"/>
              <a:gd name="connsiteX17" fmla="*/ 1032126 w 3225375"/>
              <a:gd name="connsiteY17" fmla="*/ 5784900 h 5784900"/>
              <a:gd name="connsiteX18" fmla="*/ 537573 w 3225375"/>
              <a:gd name="connsiteY18" fmla="*/ 5784900 h 5784900"/>
              <a:gd name="connsiteX19" fmla="*/ 0 w 3225375"/>
              <a:gd name="connsiteY19" fmla="*/ 5247327 h 5784900"/>
              <a:gd name="connsiteX20" fmla="*/ 0 w 3225375"/>
              <a:gd name="connsiteY20" fmla="*/ 4527407 h 5784900"/>
              <a:gd name="connsiteX21" fmla="*/ 0 w 3225375"/>
              <a:gd name="connsiteY21" fmla="*/ 3948781 h 5784900"/>
              <a:gd name="connsiteX22" fmla="*/ 0 w 3225375"/>
              <a:gd name="connsiteY22" fmla="*/ 3275959 h 5784900"/>
              <a:gd name="connsiteX23" fmla="*/ 0 w 3225375"/>
              <a:gd name="connsiteY23" fmla="*/ 2744429 h 5784900"/>
              <a:gd name="connsiteX24" fmla="*/ 0 w 3225375"/>
              <a:gd name="connsiteY24" fmla="*/ 2212900 h 5784900"/>
              <a:gd name="connsiteX25" fmla="*/ 0 w 3225375"/>
              <a:gd name="connsiteY25" fmla="*/ 1540078 h 5784900"/>
              <a:gd name="connsiteX26" fmla="*/ 0 w 3225375"/>
              <a:gd name="connsiteY26" fmla="*/ 537573 h 578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25375" h="5784900" extrusionOk="0">
                <a:moveTo>
                  <a:pt x="0" y="537573"/>
                </a:moveTo>
                <a:cubicBezTo>
                  <a:pt x="-62127" y="202358"/>
                  <a:pt x="178839" y="23210"/>
                  <a:pt x="537573" y="0"/>
                </a:cubicBezTo>
                <a:cubicBezTo>
                  <a:pt x="678078" y="22040"/>
                  <a:pt x="873127" y="-9219"/>
                  <a:pt x="1118135" y="0"/>
                </a:cubicBezTo>
                <a:cubicBezTo>
                  <a:pt x="1363143" y="9219"/>
                  <a:pt x="1498444" y="-22234"/>
                  <a:pt x="1634190" y="0"/>
                </a:cubicBezTo>
                <a:cubicBezTo>
                  <a:pt x="1769937" y="22234"/>
                  <a:pt x="1888884" y="-14514"/>
                  <a:pt x="2128742" y="0"/>
                </a:cubicBezTo>
                <a:cubicBezTo>
                  <a:pt x="2368600" y="14514"/>
                  <a:pt x="2497346" y="-3676"/>
                  <a:pt x="2687802" y="0"/>
                </a:cubicBezTo>
                <a:cubicBezTo>
                  <a:pt x="3001832" y="-35268"/>
                  <a:pt x="3159219" y="230549"/>
                  <a:pt x="3225375" y="537573"/>
                </a:cubicBezTo>
                <a:cubicBezTo>
                  <a:pt x="3213404" y="858886"/>
                  <a:pt x="3213551" y="1012257"/>
                  <a:pt x="3225375" y="1210395"/>
                </a:cubicBezTo>
                <a:cubicBezTo>
                  <a:pt x="3237199" y="1408533"/>
                  <a:pt x="3198308" y="1822597"/>
                  <a:pt x="3225375" y="1977412"/>
                </a:cubicBezTo>
                <a:cubicBezTo>
                  <a:pt x="3252442" y="2132227"/>
                  <a:pt x="3220307" y="2362206"/>
                  <a:pt x="3225375" y="2508941"/>
                </a:cubicBezTo>
                <a:cubicBezTo>
                  <a:pt x="3230443" y="2655676"/>
                  <a:pt x="3212334" y="2959527"/>
                  <a:pt x="3225375" y="3181763"/>
                </a:cubicBezTo>
                <a:cubicBezTo>
                  <a:pt x="3238416" y="3403999"/>
                  <a:pt x="3223470" y="3640629"/>
                  <a:pt x="3225375" y="3854585"/>
                </a:cubicBezTo>
                <a:cubicBezTo>
                  <a:pt x="3227280" y="4068541"/>
                  <a:pt x="3250056" y="4250773"/>
                  <a:pt x="3225375" y="4480310"/>
                </a:cubicBezTo>
                <a:cubicBezTo>
                  <a:pt x="3200694" y="4709848"/>
                  <a:pt x="3222466" y="5074354"/>
                  <a:pt x="3225375" y="5247327"/>
                </a:cubicBezTo>
                <a:cubicBezTo>
                  <a:pt x="3236274" y="5530690"/>
                  <a:pt x="2928666" y="5763241"/>
                  <a:pt x="2687802" y="5784900"/>
                </a:cubicBezTo>
                <a:cubicBezTo>
                  <a:pt x="2540339" y="5777433"/>
                  <a:pt x="2392193" y="5787485"/>
                  <a:pt x="2150245" y="5784900"/>
                </a:cubicBezTo>
                <a:cubicBezTo>
                  <a:pt x="1908297" y="5782315"/>
                  <a:pt x="1827819" y="5782259"/>
                  <a:pt x="1569683" y="5784900"/>
                </a:cubicBezTo>
                <a:cubicBezTo>
                  <a:pt x="1311547" y="5787541"/>
                  <a:pt x="1263137" y="5766963"/>
                  <a:pt x="1032126" y="5784900"/>
                </a:cubicBezTo>
                <a:cubicBezTo>
                  <a:pt x="801115" y="5802837"/>
                  <a:pt x="680424" y="5760489"/>
                  <a:pt x="537573" y="5784900"/>
                </a:cubicBezTo>
                <a:cubicBezTo>
                  <a:pt x="180689" y="5787370"/>
                  <a:pt x="27548" y="5494561"/>
                  <a:pt x="0" y="5247327"/>
                </a:cubicBezTo>
                <a:cubicBezTo>
                  <a:pt x="-15337" y="5048232"/>
                  <a:pt x="12335" y="4723425"/>
                  <a:pt x="0" y="4527407"/>
                </a:cubicBezTo>
                <a:cubicBezTo>
                  <a:pt x="-12335" y="4331389"/>
                  <a:pt x="18673" y="4199010"/>
                  <a:pt x="0" y="3948781"/>
                </a:cubicBezTo>
                <a:cubicBezTo>
                  <a:pt x="-18673" y="3698552"/>
                  <a:pt x="-27868" y="3476936"/>
                  <a:pt x="0" y="3275959"/>
                </a:cubicBezTo>
                <a:cubicBezTo>
                  <a:pt x="27868" y="3074982"/>
                  <a:pt x="-24039" y="2901227"/>
                  <a:pt x="0" y="2744429"/>
                </a:cubicBezTo>
                <a:cubicBezTo>
                  <a:pt x="24039" y="2587631"/>
                  <a:pt x="-9990" y="2418102"/>
                  <a:pt x="0" y="2212900"/>
                </a:cubicBezTo>
                <a:cubicBezTo>
                  <a:pt x="9990" y="2007698"/>
                  <a:pt x="-4514" y="1768189"/>
                  <a:pt x="0" y="1540078"/>
                </a:cubicBezTo>
                <a:cubicBezTo>
                  <a:pt x="4514" y="1311967"/>
                  <a:pt x="-46283" y="779097"/>
                  <a:pt x="0" y="537573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urved Up Arrow 158">
            <a:extLst>
              <a:ext uri="{FF2B5EF4-FFF2-40B4-BE49-F238E27FC236}">
                <a16:creationId xmlns:a16="http://schemas.microsoft.com/office/drawing/2014/main" id="{19D57788-B229-1E48-9EB1-287070FBF5C7}"/>
              </a:ext>
            </a:extLst>
          </p:cNvPr>
          <p:cNvSpPr/>
          <p:nvPr/>
        </p:nvSpPr>
        <p:spPr>
          <a:xfrm>
            <a:off x="6003860" y="6162828"/>
            <a:ext cx="532016" cy="30785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BB917844-6AE5-7A4E-AD96-2A8E3F09EE90}"/>
              </a:ext>
            </a:extLst>
          </p:cNvPr>
          <p:cNvSpPr/>
          <p:nvPr/>
        </p:nvSpPr>
        <p:spPr>
          <a:xfrm>
            <a:off x="7790021" y="1816514"/>
            <a:ext cx="153038" cy="46301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90B5C9E-F9A7-E846-9D33-7AFA2BC6AB5D}"/>
              </a:ext>
            </a:extLst>
          </p:cNvPr>
          <p:cNvSpPr/>
          <p:nvPr/>
        </p:nvSpPr>
        <p:spPr>
          <a:xfrm>
            <a:off x="6539173" y="3188698"/>
            <a:ext cx="473803" cy="450001"/>
          </a:xfrm>
          <a:custGeom>
            <a:avLst/>
            <a:gdLst>
              <a:gd name="connsiteX0" fmla="*/ 0 w 473803"/>
              <a:gd name="connsiteY0" fmla="*/ 275298 h 450001"/>
              <a:gd name="connsiteX1" fmla="*/ 129209 w 473803"/>
              <a:gd name="connsiteY1" fmla="*/ 36759 h 450001"/>
              <a:gd name="connsiteX2" fmla="*/ 367748 w 473803"/>
              <a:gd name="connsiteY2" fmla="*/ 16881 h 450001"/>
              <a:gd name="connsiteX3" fmla="*/ 467139 w 473803"/>
              <a:gd name="connsiteY3" fmla="*/ 195785 h 450001"/>
              <a:gd name="connsiteX4" fmla="*/ 427383 w 473803"/>
              <a:gd name="connsiteY4" fmla="*/ 384628 h 450001"/>
              <a:gd name="connsiteX5" fmla="*/ 129209 w 473803"/>
              <a:gd name="connsiteY5" fmla="*/ 444263 h 450001"/>
              <a:gd name="connsiteX6" fmla="*/ 159026 w 473803"/>
              <a:gd name="connsiteY6" fmla="*/ 444263 h 45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803" h="450001">
                <a:moveTo>
                  <a:pt x="0" y="275298"/>
                </a:moveTo>
                <a:cubicBezTo>
                  <a:pt x="33959" y="177563"/>
                  <a:pt x="67918" y="79828"/>
                  <a:pt x="129209" y="36759"/>
                </a:cubicBezTo>
                <a:cubicBezTo>
                  <a:pt x="190500" y="-6310"/>
                  <a:pt x="311426" y="-9623"/>
                  <a:pt x="367748" y="16881"/>
                </a:cubicBezTo>
                <a:cubicBezTo>
                  <a:pt x="424070" y="43385"/>
                  <a:pt x="457200" y="134494"/>
                  <a:pt x="467139" y="195785"/>
                </a:cubicBezTo>
                <a:cubicBezTo>
                  <a:pt x="477078" y="257076"/>
                  <a:pt x="483705" y="343215"/>
                  <a:pt x="427383" y="384628"/>
                </a:cubicBezTo>
                <a:cubicBezTo>
                  <a:pt x="371061" y="426041"/>
                  <a:pt x="173935" y="434324"/>
                  <a:pt x="129209" y="444263"/>
                </a:cubicBezTo>
                <a:cubicBezTo>
                  <a:pt x="84483" y="454202"/>
                  <a:pt x="121754" y="449232"/>
                  <a:pt x="159026" y="444263"/>
                </a:cubicBezTo>
              </a:path>
            </a:pathLst>
          </a:custGeom>
          <a:noFill/>
          <a:ln w="38100">
            <a:solidFill>
              <a:schemeClr val="accent2"/>
            </a:solidFill>
            <a:prstDash val="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5193A3AA-90D0-6D4F-B35E-37F6762BA2D5}"/>
              </a:ext>
            </a:extLst>
          </p:cNvPr>
          <p:cNvSpPr/>
          <p:nvPr/>
        </p:nvSpPr>
        <p:spPr>
          <a:xfrm>
            <a:off x="39906" y="271426"/>
            <a:ext cx="4086235" cy="3250259"/>
          </a:xfrm>
          <a:custGeom>
            <a:avLst/>
            <a:gdLst>
              <a:gd name="connsiteX0" fmla="*/ 0 w 4086235"/>
              <a:gd name="connsiteY0" fmla="*/ 541721 h 3250259"/>
              <a:gd name="connsiteX1" fmla="*/ 541721 w 4086235"/>
              <a:gd name="connsiteY1" fmla="*/ 0 h 3250259"/>
              <a:gd name="connsiteX2" fmla="*/ 1202335 w 4086235"/>
              <a:gd name="connsiteY2" fmla="*/ 0 h 3250259"/>
              <a:gd name="connsiteX3" fmla="*/ 1772866 w 4086235"/>
              <a:gd name="connsiteY3" fmla="*/ 0 h 3250259"/>
              <a:gd name="connsiteX4" fmla="*/ 2313369 w 4086235"/>
              <a:gd name="connsiteY4" fmla="*/ 0 h 3250259"/>
              <a:gd name="connsiteX5" fmla="*/ 2943955 w 4086235"/>
              <a:gd name="connsiteY5" fmla="*/ 0 h 3250259"/>
              <a:gd name="connsiteX6" fmla="*/ 3544514 w 4086235"/>
              <a:gd name="connsiteY6" fmla="*/ 0 h 3250259"/>
              <a:gd name="connsiteX7" fmla="*/ 4086235 w 4086235"/>
              <a:gd name="connsiteY7" fmla="*/ 541721 h 3250259"/>
              <a:gd name="connsiteX8" fmla="*/ 4086235 w 4086235"/>
              <a:gd name="connsiteY8" fmla="*/ 1083425 h 3250259"/>
              <a:gd name="connsiteX9" fmla="*/ 4086235 w 4086235"/>
              <a:gd name="connsiteY9" fmla="*/ 1560125 h 3250259"/>
              <a:gd name="connsiteX10" fmla="*/ 4086235 w 4086235"/>
              <a:gd name="connsiteY10" fmla="*/ 2101829 h 3250259"/>
              <a:gd name="connsiteX11" fmla="*/ 4086235 w 4086235"/>
              <a:gd name="connsiteY11" fmla="*/ 2708538 h 3250259"/>
              <a:gd name="connsiteX12" fmla="*/ 3544514 w 4086235"/>
              <a:gd name="connsiteY12" fmla="*/ 3250259 h 3250259"/>
              <a:gd name="connsiteX13" fmla="*/ 2943955 w 4086235"/>
              <a:gd name="connsiteY13" fmla="*/ 3250259 h 3250259"/>
              <a:gd name="connsiteX14" fmla="*/ 2403453 w 4086235"/>
              <a:gd name="connsiteY14" fmla="*/ 3250259 h 3250259"/>
              <a:gd name="connsiteX15" fmla="*/ 1802894 w 4086235"/>
              <a:gd name="connsiteY15" fmla="*/ 3250259 h 3250259"/>
              <a:gd name="connsiteX16" fmla="*/ 1142280 w 4086235"/>
              <a:gd name="connsiteY16" fmla="*/ 3250259 h 3250259"/>
              <a:gd name="connsiteX17" fmla="*/ 541721 w 4086235"/>
              <a:gd name="connsiteY17" fmla="*/ 3250259 h 3250259"/>
              <a:gd name="connsiteX18" fmla="*/ 0 w 4086235"/>
              <a:gd name="connsiteY18" fmla="*/ 2708538 h 3250259"/>
              <a:gd name="connsiteX19" fmla="*/ 0 w 4086235"/>
              <a:gd name="connsiteY19" fmla="*/ 2210170 h 3250259"/>
              <a:gd name="connsiteX20" fmla="*/ 0 w 4086235"/>
              <a:gd name="connsiteY20" fmla="*/ 1668466 h 3250259"/>
              <a:gd name="connsiteX21" fmla="*/ 0 w 4086235"/>
              <a:gd name="connsiteY21" fmla="*/ 1170098 h 3250259"/>
              <a:gd name="connsiteX22" fmla="*/ 0 w 4086235"/>
              <a:gd name="connsiteY22" fmla="*/ 541721 h 325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6235" h="3250259" extrusionOk="0">
                <a:moveTo>
                  <a:pt x="0" y="541721"/>
                </a:moveTo>
                <a:cubicBezTo>
                  <a:pt x="-32898" y="222245"/>
                  <a:pt x="222130" y="7659"/>
                  <a:pt x="541721" y="0"/>
                </a:cubicBezTo>
                <a:cubicBezTo>
                  <a:pt x="781755" y="23559"/>
                  <a:pt x="947489" y="-7538"/>
                  <a:pt x="1202335" y="0"/>
                </a:cubicBezTo>
                <a:cubicBezTo>
                  <a:pt x="1457181" y="7538"/>
                  <a:pt x="1654631" y="-10731"/>
                  <a:pt x="1772866" y="0"/>
                </a:cubicBezTo>
                <a:cubicBezTo>
                  <a:pt x="1891101" y="10731"/>
                  <a:pt x="2193057" y="-3108"/>
                  <a:pt x="2313369" y="0"/>
                </a:cubicBezTo>
                <a:cubicBezTo>
                  <a:pt x="2433681" y="3108"/>
                  <a:pt x="2667864" y="-116"/>
                  <a:pt x="2943955" y="0"/>
                </a:cubicBezTo>
                <a:cubicBezTo>
                  <a:pt x="3220046" y="116"/>
                  <a:pt x="3418388" y="13075"/>
                  <a:pt x="3544514" y="0"/>
                </a:cubicBezTo>
                <a:cubicBezTo>
                  <a:pt x="3875723" y="-52116"/>
                  <a:pt x="4034439" y="288055"/>
                  <a:pt x="4086235" y="541721"/>
                </a:cubicBezTo>
                <a:cubicBezTo>
                  <a:pt x="4095939" y="768136"/>
                  <a:pt x="4112768" y="843981"/>
                  <a:pt x="4086235" y="1083425"/>
                </a:cubicBezTo>
                <a:cubicBezTo>
                  <a:pt x="4059702" y="1322869"/>
                  <a:pt x="4108013" y="1338921"/>
                  <a:pt x="4086235" y="1560125"/>
                </a:cubicBezTo>
                <a:cubicBezTo>
                  <a:pt x="4064457" y="1781329"/>
                  <a:pt x="4107753" y="1855295"/>
                  <a:pt x="4086235" y="2101829"/>
                </a:cubicBezTo>
                <a:cubicBezTo>
                  <a:pt x="4064717" y="2348363"/>
                  <a:pt x="4103130" y="2571722"/>
                  <a:pt x="4086235" y="2708538"/>
                </a:cubicBezTo>
                <a:cubicBezTo>
                  <a:pt x="4130193" y="2964284"/>
                  <a:pt x="3897970" y="3215264"/>
                  <a:pt x="3544514" y="3250259"/>
                </a:cubicBezTo>
                <a:cubicBezTo>
                  <a:pt x="3277388" y="3270698"/>
                  <a:pt x="3143592" y="3275825"/>
                  <a:pt x="2943955" y="3250259"/>
                </a:cubicBezTo>
                <a:cubicBezTo>
                  <a:pt x="2744318" y="3224693"/>
                  <a:pt x="2526362" y="3263043"/>
                  <a:pt x="2403453" y="3250259"/>
                </a:cubicBezTo>
                <a:cubicBezTo>
                  <a:pt x="2280544" y="3237475"/>
                  <a:pt x="2092160" y="3270990"/>
                  <a:pt x="1802894" y="3250259"/>
                </a:cubicBezTo>
                <a:cubicBezTo>
                  <a:pt x="1513628" y="3229528"/>
                  <a:pt x="1322065" y="3232973"/>
                  <a:pt x="1142280" y="3250259"/>
                </a:cubicBezTo>
                <a:cubicBezTo>
                  <a:pt x="962495" y="3267545"/>
                  <a:pt x="708644" y="3260867"/>
                  <a:pt x="541721" y="3250259"/>
                </a:cubicBezTo>
                <a:cubicBezTo>
                  <a:pt x="206914" y="3313954"/>
                  <a:pt x="9031" y="3014432"/>
                  <a:pt x="0" y="2708538"/>
                </a:cubicBezTo>
                <a:cubicBezTo>
                  <a:pt x="-10765" y="2519141"/>
                  <a:pt x="5402" y="2367714"/>
                  <a:pt x="0" y="2210170"/>
                </a:cubicBezTo>
                <a:cubicBezTo>
                  <a:pt x="-5402" y="2052626"/>
                  <a:pt x="-14889" y="1840624"/>
                  <a:pt x="0" y="1668466"/>
                </a:cubicBezTo>
                <a:cubicBezTo>
                  <a:pt x="14889" y="1496308"/>
                  <a:pt x="5580" y="1315529"/>
                  <a:pt x="0" y="1170098"/>
                </a:cubicBezTo>
                <a:cubicBezTo>
                  <a:pt x="-5580" y="1024667"/>
                  <a:pt x="23677" y="706026"/>
                  <a:pt x="0" y="541721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CC35C2C7-9D48-4F49-A262-3FEBF24E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177" y="612215"/>
            <a:ext cx="748754" cy="748754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85008545-2A5B-844C-8245-58C178FD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177" y="2001287"/>
            <a:ext cx="748754" cy="748754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1DC2E8E8-25DB-6E47-8F7F-33F5FEB9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203" y="231788"/>
            <a:ext cx="1584500" cy="15845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2D2C33A-6BE0-FA40-AB97-85C9BB392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404" y="628337"/>
            <a:ext cx="1482519" cy="750643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E7BF7F59-655C-EA41-B47A-687E88576613}"/>
              </a:ext>
            </a:extLst>
          </p:cNvPr>
          <p:cNvSpPr txBox="1"/>
          <p:nvPr/>
        </p:nvSpPr>
        <p:spPr>
          <a:xfrm>
            <a:off x="9199508" y="755593"/>
            <a:ext cx="105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B584F3D-38CA-B34D-9B9D-96394961471B}"/>
              </a:ext>
            </a:extLst>
          </p:cNvPr>
          <p:cNvSpPr txBox="1"/>
          <p:nvPr/>
        </p:nvSpPr>
        <p:spPr>
          <a:xfrm>
            <a:off x="10422226" y="747948"/>
            <a:ext cx="163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origin</a:t>
            </a:r>
            <a:r>
              <a:rPr lang="en-US" dirty="0"/>
              <a:t>)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DE60A9B7-F53C-1C47-A067-FB3E352435B2}"/>
              </a:ext>
            </a:extLst>
          </p:cNvPr>
          <p:cNvCxnSpPr>
            <a:cxnSpLocks/>
          </p:cNvCxnSpPr>
          <p:nvPr/>
        </p:nvCxnSpPr>
        <p:spPr>
          <a:xfrm flipH="1">
            <a:off x="10175814" y="536240"/>
            <a:ext cx="559674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BE4745B-91D2-BF45-AE95-B0B2DF5CD739}"/>
              </a:ext>
            </a:extLst>
          </p:cNvPr>
          <p:cNvSpPr txBox="1"/>
          <p:nvPr/>
        </p:nvSpPr>
        <p:spPr>
          <a:xfrm>
            <a:off x="10047232" y="540227"/>
            <a:ext cx="95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fetch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B5BB5BA6-BDB4-DC4B-9EB4-12A15BF63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203" y="1615888"/>
            <a:ext cx="1584500" cy="1584500"/>
          </a:xfrm>
          <a:prstGeom prst="rect">
            <a:avLst/>
          </a:prstGeom>
        </p:spPr>
      </p:pic>
      <p:sp>
        <p:nvSpPr>
          <p:cNvPr id="170" name="Freeform 169">
            <a:extLst>
              <a:ext uri="{FF2B5EF4-FFF2-40B4-BE49-F238E27FC236}">
                <a16:creationId xmlns:a16="http://schemas.microsoft.com/office/drawing/2014/main" id="{999ED4EC-F085-4D4D-84DB-9233ECD2184A}"/>
              </a:ext>
            </a:extLst>
          </p:cNvPr>
          <p:cNvSpPr/>
          <p:nvPr/>
        </p:nvSpPr>
        <p:spPr>
          <a:xfrm>
            <a:off x="9982290" y="1724912"/>
            <a:ext cx="473803" cy="450001"/>
          </a:xfrm>
          <a:custGeom>
            <a:avLst/>
            <a:gdLst>
              <a:gd name="connsiteX0" fmla="*/ 0 w 473803"/>
              <a:gd name="connsiteY0" fmla="*/ 275298 h 450001"/>
              <a:gd name="connsiteX1" fmla="*/ 129209 w 473803"/>
              <a:gd name="connsiteY1" fmla="*/ 36759 h 450001"/>
              <a:gd name="connsiteX2" fmla="*/ 367748 w 473803"/>
              <a:gd name="connsiteY2" fmla="*/ 16881 h 450001"/>
              <a:gd name="connsiteX3" fmla="*/ 467139 w 473803"/>
              <a:gd name="connsiteY3" fmla="*/ 195785 h 450001"/>
              <a:gd name="connsiteX4" fmla="*/ 427383 w 473803"/>
              <a:gd name="connsiteY4" fmla="*/ 384628 h 450001"/>
              <a:gd name="connsiteX5" fmla="*/ 129209 w 473803"/>
              <a:gd name="connsiteY5" fmla="*/ 444263 h 450001"/>
              <a:gd name="connsiteX6" fmla="*/ 159026 w 473803"/>
              <a:gd name="connsiteY6" fmla="*/ 444263 h 45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803" h="450001">
                <a:moveTo>
                  <a:pt x="0" y="275298"/>
                </a:moveTo>
                <a:cubicBezTo>
                  <a:pt x="33959" y="177563"/>
                  <a:pt x="67918" y="79828"/>
                  <a:pt x="129209" y="36759"/>
                </a:cubicBezTo>
                <a:cubicBezTo>
                  <a:pt x="190500" y="-6310"/>
                  <a:pt x="311426" y="-9623"/>
                  <a:pt x="367748" y="16881"/>
                </a:cubicBezTo>
                <a:cubicBezTo>
                  <a:pt x="424070" y="43385"/>
                  <a:pt x="457200" y="134494"/>
                  <a:pt x="467139" y="195785"/>
                </a:cubicBezTo>
                <a:cubicBezTo>
                  <a:pt x="477078" y="257076"/>
                  <a:pt x="483705" y="343215"/>
                  <a:pt x="427383" y="384628"/>
                </a:cubicBezTo>
                <a:cubicBezTo>
                  <a:pt x="371061" y="426041"/>
                  <a:pt x="173935" y="434324"/>
                  <a:pt x="129209" y="444263"/>
                </a:cubicBezTo>
                <a:cubicBezTo>
                  <a:pt x="84483" y="454202"/>
                  <a:pt x="121754" y="449232"/>
                  <a:pt x="159026" y="444263"/>
                </a:cubicBezTo>
              </a:path>
            </a:pathLst>
          </a:custGeom>
          <a:noFill/>
          <a:ln w="38100">
            <a:solidFill>
              <a:schemeClr val="accent2"/>
            </a:solidFill>
            <a:prstDash val="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D657EDA-C0B5-5C47-834B-060452DEF6B7}"/>
              </a:ext>
            </a:extLst>
          </p:cNvPr>
          <p:cNvSpPr txBox="1"/>
          <p:nvPr/>
        </p:nvSpPr>
        <p:spPr>
          <a:xfrm>
            <a:off x="9098649" y="2183558"/>
            <a:ext cx="95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urier" pitchFamily="2" charset="0"/>
              </a:rPr>
              <a:t>merge</a:t>
            </a:r>
          </a:p>
        </p:txBody>
      </p: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19691743-544B-894F-A97E-0BAB8FB0B33A}"/>
              </a:ext>
            </a:extLst>
          </p:cNvPr>
          <p:cNvSpPr/>
          <p:nvPr/>
        </p:nvSpPr>
        <p:spPr>
          <a:xfrm>
            <a:off x="8032764" y="224728"/>
            <a:ext cx="4086235" cy="3250259"/>
          </a:xfrm>
          <a:custGeom>
            <a:avLst/>
            <a:gdLst>
              <a:gd name="connsiteX0" fmla="*/ 0 w 4086235"/>
              <a:gd name="connsiteY0" fmla="*/ 541721 h 3250259"/>
              <a:gd name="connsiteX1" fmla="*/ 541721 w 4086235"/>
              <a:gd name="connsiteY1" fmla="*/ 0 h 3250259"/>
              <a:gd name="connsiteX2" fmla="*/ 1202335 w 4086235"/>
              <a:gd name="connsiteY2" fmla="*/ 0 h 3250259"/>
              <a:gd name="connsiteX3" fmla="*/ 1772866 w 4086235"/>
              <a:gd name="connsiteY3" fmla="*/ 0 h 3250259"/>
              <a:gd name="connsiteX4" fmla="*/ 2313369 w 4086235"/>
              <a:gd name="connsiteY4" fmla="*/ 0 h 3250259"/>
              <a:gd name="connsiteX5" fmla="*/ 2943955 w 4086235"/>
              <a:gd name="connsiteY5" fmla="*/ 0 h 3250259"/>
              <a:gd name="connsiteX6" fmla="*/ 3544514 w 4086235"/>
              <a:gd name="connsiteY6" fmla="*/ 0 h 3250259"/>
              <a:gd name="connsiteX7" fmla="*/ 4086235 w 4086235"/>
              <a:gd name="connsiteY7" fmla="*/ 541721 h 3250259"/>
              <a:gd name="connsiteX8" fmla="*/ 4086235 w 4086235"/>
              <a:gd name="connsiteY8" fmla="*/ 1083425 h 3250259"/>
              <a:gd name="connsiteX9" fmla="*/ 4086235 w 4086235"/>
              <a:gd name="connsiteY9" fmla="*/ 1560125 h 3250259"/>
              <a:gd name="connsiteX10" fmla="*/ 4086235 w 4086235"/>
              <a:gd name="connsiteY10" fmla="*/ 2101829 h 3250259"/>
              <a:gd name="connsiteX11" fmla="*/ 4086235 w 4086235"/>
              <a:gd name="connsiteY11" fmla="*/ 2708538 h 3250259"/>
              <a:gd name="connsiteX12" fmla="*/ 3544514 w 4086235"/>
              <a:gd name="connsiteY12" fmla="*/ 3250259 h 3250259"/>
              <a:gd name="connsiteX13" fmla="*/ 2943955 w 4086235"/>
              <a:gd name="connsiteY13" fmla="*/ 3250259 h 3250259"/>
              <a:gd name="connsiteX14" fmla="*/ 2403453 w 4086235"/>
              <a:gd name="connsiteY14" fmla="*/ 3250259 h 3250259"/>
              <a:gd name="connsiteX15" fmla="*/ 1802894 w 4086235"/>
              <a:gd name="connsiteY15" fmla="*/ 3250259 h 3250259"/>
              <a:gd name="connsiteX16" fmla="*/ 1142280 w 4086235"/>
              <a:gd name="connsiteY16" fmla="*/ 3250259 h 3250259"/>
              <a:gd name="connsiteX17" fmla="*/ 541721 w 4086235"/>
              <a:gd name="connsiteY17" fmla="*/ 3250259 h 3250259"/>
              <a:gd name="connsiteX18" fmla="*/ 0 w 4086235"/>
              <a:gd name="connsiteY18" fmla="*/ 2708538 h 3250259"/>
              <a:gd name="connsiteX19" fmla="*/ 0 w 4086235"/>
              <a:gd name="connsiteY19" fmla="*/ 2210170 h 3250259"/>
              <a:gd name="connsiteX20" fmla="*/ 0 w 4086235"/>
              <a:gd name="connsiteY20" fmla="*/ 1668466 h 3250259"/>
              <a:gd name="connsiteX21" fmla="*/ 0 w 4086235"/>
              <a:gd name="connsiteY21" fmla="*/ 1170098 h 3250259"/>
              <a:gd name="connsiteX22" fmla="*/ 0 w 4086235"/>
              <a:gd name="connsiteY22" fmla="*/ 541721 h 3250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86235" h="3250259" extrusionOk="0">
                <a:moveTo>
                  <a:pt x="0" y="541721"/>
                </a:moveTo>
                <a:cubicBezTo>
                  <a:pt x="-32898" y="222245"/>
                  <a:pt x="222130" y="7659"/>
                  <a:pt x="541721" y="0"/>
                </a:cubicBezTo>
                <a:cubicBezTo>
                  <a:pt x="781755" y="23559"/>
                  <a:pt x="947489" y="-7538"/>
                  <a:pt x="1202335" y="0"/>
                </a:cubicBezTo>
                <a:cubicBezTo>
                  <a:pt x="1457181" y="7538"/>
                  <a:pt x="1654631" y="-10731"/>
                  <a:pt x="1772866" y="0"/>
                </a:cubicBezTo>
                <a:cubicBezTo>
                  <a:pt x="1891101" y="10731"/>
                  <a:pt x="2193057" y="-3108"/>
                  <a:pt x="2313369" y="0"/>
                </a:cubicBezTo>
                <a:cubicBezTo>
                  <a:pt x="2433681" y="3108"/>
                  <a:pt x="2667864" y="-116"/>
                  <a:pt x="2943955" y="0"/>
                </a:cubicBezTo>
                <a:cubicBezTo>
                  <a:pt x="3220046" y="116"/>
                  <a:pt x="3418388" y="13075"/>
                  <a:pt x="3544514" y="0"/>
                </a:cubicBezTo>
                <a:cubicBezTo>
                  <a:pt x="3875723" y="-52116"/>
                  <a:pt x="4034439" y="288055"/>
                  <a:pt x="4086235" y="541721"/>
                </a:cubicBezTo>
                <a:cubicBezTo>
                  <a:pt x="4095939" y="768136"/>
                  <a:pt x="4112768" y="843981"/>
                  <a:pt x="4086235" y="1083425"/>
                </a:cubicBezTo>
                <a:cubicBezTo>
                  <a:pt x="4059702" y="1322869"/>
                  <a:pt x="4108013" y="1338921"/>
                  <a:pt x="4086235" y="1560125"/>
                </a:cubicBezTo>
                <a:cubicBezTo>
                  <a:pt x="4064457" y="1781329"/>
                  <a:pt x="4107753" y="1855295"/>
                  <a:pt x="4086235" y="2101829"/>
                </a:cubicBezTo>
                <a:cubicBezTo>
                  <a:pt x="4064717" y="2348363"/>
                  <a:pt x="4103130" y="2571722"/>
                  <a:pt x="4086235" y="2708538"/>
                </a:cubicBezTo>
                <a:cubicBezTo>
                  <a:pt x="4130193" y="2964284"/>
                  <a:pt x="3897970" y="3215264"/>
                  <a:pt x="3544514" y="3250259"/>
                </a:cubicBezTo>
                <a:cubicBezTo>
                  <a:pt x="3277388" y="3270698"/>
                  <a:pt x="3143592" y="3275825"/>
                  <a:pt x="2943955" y="3250259"/>
                </a:cubicBezTo>
                <a:cubicBezTo>
                  <a:pt x="2744318" y="3224693"/>
                  <a:pt x="2526362" y="3263043"/>
                  <a:pt x="2403453" y="3250259"/>
                </a:cubicBezTo>
                <a:cubicBezTo>
                  <a:pt x="2280544" y="3237475"/>
                  <a:pt x="2092160" y="3270990"/>
                  <a:pt x="1802894" y="3250259"/>
                </a:cubicBezTo>
                <a:cubicBezTo>
                  <a:pt x="1513628" y="3229528"/>
                  <a:pt x="1322065" y="3232973"/>
                  <a:pt x="1142280" y="3250259"/>
                </a:cubicBezTo>
                <a:cubicBezTo>
                  <a:pt x="962495" y="3267545"/>
                  <a:pt x="708644" y="3260867"/>
                  <a:pt x="541721" y="3250259"/>
                </a:cubicBezTo>
                <a:cubicBezTo>
                  <a:pt x="206914" y="3313954"/>
                  <a:pt x="9031" y="3014432"/>
                  <a:pt x="0" y="2708538"/>
                </a:cubicBezTo>
                <a:cubicBezTo>
                  <a:pt x="-10765" y="2519141"/>
                  <a:pt x="5402" y="2367714"/>
                  <a:pt x="0" y="2210170"/>
                </a:cubicBezTo>
                <a:cubicBezTo>
                  <a:pt x="-5402" y="2052626"/>
                  <a:pt x="-14889" y="1840624"/>
                  <a:pt x="0" y="1668466"/>
                </a:cubicBezTo>
                <a:cubicBezTo>
                  <a:pt x="14889" y="1496308"/>
                  <a:pt x="5580" y="1315529"/>
                  <a:pt x="0" y="1170098"/>
                </a:cubicBezTo>
                <a:cubicBezTo>
                  <a:pt x="-5580" y="1024667"/>
                  <a:pt x="23677" y="706026"/>
                  <a:pt x="0" y="541721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9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8663-1EA6-F643-BD0D-376ABAD9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9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Follow the instructions in part III to practice the workflow now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BCA69-06FF-4B46-9FE3-247774DC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691" y="2635645"/>
            <a:ext cx="5435049" cy="29139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229867-AFF5-CA45-B8EC-BC34F745D234}"/>
              </a:ext>
            </a:extLst>
          </p:cNvPr>
          <p:cNvSpPr/>
          <p:nvPr/>
        </p:nvSpPr>
        <p:spPr>
          <a:xfrm>
            <a:off x="4762888" y="5659542"/>
            <a:ext cx="243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https://xkcd.com/1296/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5780</TotalTime>
  <Words>881</Words>
  <Application>Microsoft Macintosh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</vt:lpstr>
      <vt:lpstr>Office Theme</vt:lpstr>
      <vt:lpstr>Version control for researchers with Git and GitHub</vt:lpstr>
      <vt:lpstr>Why use Git and GitHub?</vt:lpstr>
      <vt:lpstr>After this workshop you should be able to…</vt:lpstr>
      <vt:lpstr>Git vs. GitHub</vt:lpstr>
      <vt:lpstr>Set up a new repository with Git and GitHub</vt:lpstr>
      <vt:lpstr>Follow the numbered instructions in parts I and II</vt:lpstr>
      <vt:lpstr>git + command + flags/arguments </vt:lpstr>
      <vt:lpstr>PowerPoint Presentation</vt:lpstr>
      <vt:lpstr>Follow the instructions in part III to practice the workflow now</vt:lpstr>
      <vt:lpstr>Merge conflicts</vt:lpstr>
      <vt:lpstr>Use Git branches and  GitHub pull requests</vt:lpstr>
      <vt:lpstr>PowerPoint Presentation</vt:lpstr>
      <vt:lpstr>Follow the instructions in part V to practice the workflow now</vt:lpstr>
      <vt:lpstr>Using GitHub forks to build on someone else’s repository</vt:lpstr>
      <vt:lpstr>“Homework”</vt:lpstr>
      <vt:lpstr>Some other important topics</vt:lpstr>
      <vt:lpstr>Resources (part VIII)</vt:lpstr>
      <vt:lpstr>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for researchers with Git and GitHub</dc:title>
  <dc:creator>Knudson, Karin C.</dc:creator>
  <cp:lastModifiedBy>Knudson, Karin C.</cp:lastModifiedBy>
  <cp:revision>111</cp:revision>
  <dcterms:created xsi:type="dcterms:W3CDTF">2020-06-12T18:36:36Z</dcterms:created>
  <dcterms:modified xsi:type="dcterms:W3CDTF">2020-06-18T19:38:57Z</dcterms:modified>
</cp:coreProperties>
</file>